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767" r:id="rId2"/>
  </p:sldMasterIdLst>
  <p:notesMasterIdLst>
    <p:notesMasterId r:id="rId131"/>
  </p:notesMasterIdLst>
  <p:sldIdLst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486" r:id="rId11"/>
    <p:sldId id="493" r:id="rId12"/>
    <p:sldId id="487" r:id="rId13"/>
    <p:sldId id="478" r:id="rId14"/>
    <p:sldId id="479" r:id="rId15"/>
    <p:sldId id="480" r:id="rId16"/>
    <p:sldId id="481" r:id="rId17"/>
    <p:sldId id="482" r:id="rId18"/>
    <p:sldId id="476" r:id="rId19"/>
    <p:sldId id="484" r:id="rId20"/>
    <p:sldId id="485" r:id="rId21"/>
    <p:sldId id="483" r:id="rId22"/>
    <p:sldId id="477" r:id="rId23"/>
    <p:sldId id="488" r:id="rId24"/>
    <p:sldId id="459" r:id="rId25"/>
    <p:sldId id="460" r:id="rId26"/>
    <p:sldId id="473" r:id="rId27"/>
    <p:sldId id="475" r:id="rId28"/>
    <p:sldId id="469" r:id="rId29"/>
    <p:sldId id="489" r:id="rId30"/>
    <p:sldId id="322" r:id="rId31"/>
    <p:sldId id="494" r:id="rId32"/>
    <p:sldId id="321" r:id="rId33"/>
    <p:sldId id="470" r:id="rId34"/>
    <p:sldId id="490" r:id="rId35"/>
    <p:sldId id="491" r:id="rId36"/>
    <p:sldId id="396" r:id="rId37"/>
    <p:sldId id="522" r:id="rId38"/>
    <p:sldId id="397" r:id="rId39"/>
    <p:sldId id="523" r:id="rId40"/>
    <p:sldId id="400" r:id="rId41"/>
    <p:sldId id="401" r:id="rId42"/>
    <p:sldId id="403" r:id="rId43"/>
    <p:sldId id="524" r:id="rId44"/>
    <p:sldId id="468" r:id="rId45"/>
    <p:sldId id="467" r:id="rId46"/>
    <p:sldId id="404" r:id="rId47"/>
    <p:sldId id="466" r:id="rId48"/>
    <p:sldId id="472" r:id="rId49"/>
    <p:sldId id="492" r:id="rId50"/>
    <p:sldId id="495" r:id="rId51"/>
    <p:sldId id="419" r:id="rId52"/>
    <p:sldId id="421" r:id="rId53"/>
    <p:sldId id="422" r:id="rId54"/>
    <p:sldId id="525" r:id="rId55"/>
    <p:sldId id="424" r:id="rId56"/>
    <p:sldId id="425" r:id="rId57"/>
    <p:sldId id="496" r:id="rId58"/>
    <p:sldId id="497" r:id="rId59"/>
    <p:sldId id="405" r:id="rId60"/>
    <p:sldId id="407" r:id="rId61"/>
    <p:sldId id="408" r:id="rId62"/>
    <p:sldId id="409" r:id="rId63"/>
    <p:sldId id="438" r:id="rId64"/>
    <p:sldId id="498" r:id="rId65"/>
    <p:sldId id="499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41" r:id="rId74"/>
    <p:sldId id="500" r:id="rId75"/>
    <p:sldId id="502" r:id="rId76"/>
    <p:sldId id="50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512" r:id="rId86"/>
    <p:sldId id="513" r:id="rId87"/>
    <p:sldId id="501" r:id="rId88"/>
    <p:sldId id="515" r:id="rId89"/>
    <p:sldId id="474" r:id="rId90"/>
    <p:sldId id="510" r:id="rId91"/>
    <p:sldId id="516" r:id="rId92"/>
    <p:sldId id="518" r:id="rId93"/>
    <p:sldId id="517" r:id="rId94"/>
    <p:sldId id="507" r:id="rId95"/>
    <p:sldId id="519" r:id="rId96"/>
    <p:sldId id="520" r:id="rId97"/>
    <p:sldId id="514" r:id="rId98"/>
    <p:sldId id="521" r:id="rId99"/>
    <p:sldId id="527" r:id="rId100"/>
    <p:sldId id="442" r:id="rId101"/>
    <p:sldId id="449" r:id="rId102"/>
    <p:sldId id="444" r:id="rId103"/>
    <p:sldId id="445" r:id="rId104"/>
    <p:sldId id="446" r:id="rId105"/>
    <p:sldId id="448" r:id="rId106"/>
    <p:sldId id="450" r:id="rId107"/>
    <p:sldId id="503" r:id="rId108"/>
    <p:sldId id="447" r:id="rId109"/>
    <p:sldId id="451" r:id="rId110"/>
    <p:sldId id="452" r:id="rId111"/>
    <p:sldId id="453" r:id="rId112"/>
    <p:sldId id="526" r:id="rId113"/>
    <p:sldId id="504" r:id="rId114"/>
    <p:sldId id="454" r:id="rId115"/>
    <p:sldId id="455" r:id="rId116"/>
    <p:sldId id="505" r:id="rId117"/>
    <p:sldId id="456" r:id="rId118"/>
    <p:sldId id="457" r:id="rId119"/>
    <p:sldId id="506" r:id="rId120"/>
    <p:sldId id="458" r:id="rId121"/>
    <p:sldId id="532" r:id="rId122"/>
    <p:sldId id="528" r:id="rId123"/>
    <p:sldId id="531" r:id="rId124"/>
    <p:sldId id="533" r:id="rId125"/>
    <p:sldId id="529" r:id="rId126"/>
    <p:sldId id="534" r:id="rId127"/>
    <p:sldId id="530" r:id="rId128"/>
    <p:sldId id="535" r:id="rId129"/>
    <p:sldId id="536" r:id="rId130"/>
  </p:sldIdLst>
  <p:sldSz cx="12192000" cy="6858000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genda" id="{42F959B1-B14D-4BF6-8885-4066ABE84A46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1A - Hello Azure 2017" id="{3CA42F45-106E-4B8E-AC84-0B444221297F}">
          <p14:sldIdLst>
            <p14:sldId id="486"/>
            <p14:sldId id="493"/>
            <p14:sldId id="487"/>
            <p14:sldId id="478"/>
            <p14:sldId id="479"/>
            <p14:sldId id="480"/>
            <p14:sldId id="481"/>
            <p14:sldId id="482"/>
            <p14:sldId id="476"/>
            <p14:sldId id="484"/>
            <p14:sldId id="485"/>
            <p14:sldId id="483"/>
          </p14:sldIdLst>
        </p14:section>
        <p14:section name="1B - Subscriptions &amp; RBAC" id="{6D98F7C7-1B76-4A66-B8BC-BBEC69A255EB}">
          <p14:sldIdLst>
            <p14:sldId id="477"/>
            <p14:sldId id="488"/>
            <p14:sldId id="459"/>
            <p14:sldId id="460"/>
            <p14:sldId id="473"/>
            <p14:sldId id="475"/>
            <p14:sldId id="469"/>
          </p14:sldIdLst>
        </p14:section>
        <p14:section name="1C - Management Portals" id="{0060B0B2-0A7D-4762-8A49-20C27D13B43C}">
          <p14:sldIdLst>
            <p14:sldId id="489"/>
            <p14:sldId id="322"/>
            <p14:sldId id="494"/>
            <p14:sldId id="321"/>
            <p14:sldId id="470"/>
            <p14:sldId id="490"/>
          </p14:sldIdLst>
        </p14:section>
        <p14:section name="App Services Intro" id="{605A05F8-D393-4963-B048-9309B799373E}">
          <p14:sldIdLst>
            <p14:sldId id="491"/>
            <p14:sldId id="396"/>
            <p14:sldId id="522"/>
            <p14:sldId id="397"/>
            <p14:sldId id="523"/>
            <p14:sldId id="400"/>
            <p14:sldId id="401"/>
            <p14:sldId id="403"/>
            <p14:sldId id="524"/>
            <p14:sldId id="468"/>
            <p14:sldId id="467"/>
            <p14:sldId id="404"/>
            <p14:sldId id="466"/>
            <p14:sldId id="472"/>
            <p14:sldId id="492"/>
          </p14:sldIdLst>
        </p14:section>
        <p14:section name="Settings" id="{1B0B7B19-4721-453B-A911-7BBF4A76E418}">
          <p14:sldIdLst>
            <p14:sldId id="495"/>
            <p14:sldId id="419"/>
            <p14:sldId id="421"/>
            <p14:sldId id="422"/>
            <p14:sldId id="525"/>
            <p14:sldId id="424"/>
            <p14:sldId id="425"/>
            <p14:sldId id="496"/>
          </p14:sldIdLst>
        </p14:section>
        <p14:section name="Hosting Plans" id="{6AF375C2-6FFD-4FB7-B039-B0C0D7A022DA}">
          <p14:sldIdLst>
            <p14:sldId id="497"/>
            <p14:sldId id="405"/>
            <p14:sldId id="407"/>
            <p14:sldId id="408"/>
            <p14:sldId id="409"/>
          </p14:sldIdLst>
        </p14:section>
        <p14:section name="Scaling" id="{A456D73E-354D-4746-BB36-0BBA699C0F70}">
          <p14:sldIdLst>
            <p14:sldId id="438"/>
            <p14:sldId id="498"/>
          </p14:sldIdLst>
        </p14:section>
        <p14:section name="Deployments" id="{59042D13-AC2D-4EAA-B8D7-608ACBDA3CDE}">
          <p14:sldIdLst>
            <p14:sldId id="499"/>
            <p14:sldId id="412"/>
            <p14:sldId id="413"/>
            <p14:sldId id="414"/>
            <p14:sldId id="415"/>
            <p14:sldId id="416"/>
            <p14:sldId id="417"/>
            <p14:sldId id="418"/>
            <p14:sldId id="441"/>
            <p14:sldId id="500"/>
          </p14:sldIdLst>
        </p14:section>
        <p14:section name="Monitoring" id="{5017047E-F234-43C3-857C-29DDDDB528FE}">
          <p14:sldIdLst>
            <p14:sldId id="502"/>
            <p14:sldId id="50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512"/>
            <p14:sldId id="513"/>
            <p14:sldId id="501"/>
          </p14:sldIdLst>
        </p14:section>
        <p14:section name="Application Insights" id="{A5B45B10-384A-4C69-A15C-605B5F0EABD1}">
          <p14:sldIdLst>
            <p14:sldId id="515"/>
            <p14:sldId id="474"/>
            <p14:sldId id="510"/>
            <p14:sldId id="516"/>
            <p14:sldId id="518"/>
            <p14:sldId id="517"/>
          </p14:sldIdLst>
        </p14:section>
        <p14:section name="Logging &amp; Debugging" id="{D437BFC1-9D13-4EC3-98E4-C30D465D6CAE}">
          <p14:sldIdLst>
            <p14:sldId id="507"/>
            <p14:sldId id="519"/>
            <p14:sldId id="520"/>
            <p14:sldId id="514"/>
            <p14:sldId id="521"/>
          </p14:sldIdLst>
        </p14:section>
        <p14:section name="3A - DevOps Overview" id="{E027FB51-AD1E-44EA-AD08-2A5B2D134055}">
          <p14:sldIdLst>
            <p14:sldId id="527"/>
            <p14:sldId id="442"/>
            <p14:sldId id="449"/>
            <p14:sldId id="444"/>
            <p14:sldId id="445"/>
            <p14:sldId id="446"/>
            <p14:sldId id="448"/>
            <p14:sldId id="450"/>
          </p14:sldIdLst>
        </p14:section>
        <p14:section name="3B - Managing Work" id="{AFCC0FF4-DF27-46B5-B5D8-474CC490B6AE}">
          <p14:sldIdLst>
            <p14:sldId id="503"/>
            <p14:sldId id="447"/>
            <p14:sldId id="451"/>
            <p14:sldId id="452"/>
            <p14:sldId id="453"/>
            <p14:sldId id="526"/>
          </p14:sldIdLst>
        </p14:section>
        <p14:section name="3C - Code Repos" id="{832B4DA0-A93F-4B67-A650-C25BC4AE4741}">
          <p14:sldIdLst>
            <p14:sldId id="504"/>
            <p14:sldId id="454"/>
            <p14:sldId id="455"/>
          </p14:sldIdLst>
        </p14:section>
        <p14:section name="3D - Build &amp; Test" id="{A3F5D208-CAE4-4B88-BB32-156C1A89F87B}">
          <p14:sldIdLst>
            <p14:sldId id="505"/>
            <p14:sldId id="456"/>
            <p14:sldId id="457"/>
          </p14:sldIdLst>
        </p14:section>
        <p14:section name="3E - Release Management" id="{89339F21-1CAF-433F-805E-D453FED302C4}">
          <p14:sldIdLst>
            <p14:sldId id="506"/>
            <p14:sldId id="458"/>
          </p14:sldIdLst>
        </p14:section>
        <p14:section name="Mobile Apps" id="{DFA1E3EC-6A58-4CDF-98E4-0EFE7C93EA11}">
          <p14:sldIdLst>
            <p14:sldId id="532"/>
            <p14:sldId id="528"/>
            <p14:sldId id="531"/>
          </p14:sldIdLst>
        </p14:section>
        <p14:section name="API Apps" id="{5A1DC220-36D6-44EA-866A-A38F773E5D67}">
          <p14:sldIdLst>
            <p14:sldId id="533"/>
            <p14:sldId id="529"/>
          </p14:sldIdLst>
        </p14:section>
        <p14:section name="Logic Apps" id="{529E5339-CECF-4904-BCBE-6CFBBFBB5674}">
          <p14:sldIdLst>
            <p14:sldId id="534"/>
            <p14:sldId id="530"/>
          </p14:sldIdLst>
        </p14:section>
        <p14:section name="WebJobs &amp; Fns" id="{BA01FD13-A210-4198-BBA4-49216E96A6EE}">
          <p14:sldIdLst>
            <p14:sldId id="535"/>
            <p14:sldId id="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32FBD"/>
    <a:srgbClr val="1874CD"/>
    <a:srgbClr val="F7F7F7"/>
    <a:srgbClr val="0047BE"/>
    <a:srgbClr val="0035AD"/>
    <a:srgbClr val="C7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248" autoAdjust="0"/>
    <p:restoredTop sz="94622" autoAdjust="0"/>
  </p:normalViewPr>
  <p:slideViewPr>
    <p:cSldViewPr>
      <p:cViewPr varScale="1">
        <p:scale>
          <a:sx n="90" d="100"/>
          <a:sy n="90" d="100"/>
        </p:scale>
        <p:origin x="11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0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BE68B0-9CD9-43BA-B3A3-38A6E88458C9}" type="datetimeFigureOut">
              <a:rPr lang="en-US"/>
              <a:pPr>
                <a:defRPr/>
              </a:pPr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349" y="4448101"/>
            <a:ext cx="5660378" cy="4213064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0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F7F3-D7FB-4672-BE42-8620A655D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1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&gt;85% F500 customers on MS Cloud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&gt;3,400 apps in Azure Marketplace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30 major certifications and attestations — more than any other major public cloud provider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13B authentications supported every week by Azure cloud services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1T messages a month are processed using Event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&gt;60B ingress events per day worldwide in Even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70T storage objects in Azure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9M transactions per second processed by Azure Storage (nearly 3x growth YoY)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1.5M SQL DBs under management in Azure / Customer usage has increased 7x YoY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2.5B logins per week process to Azure SQL DB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External Traffic / web site hits (e.g. customer traffic only)- 83.46 billion hits/month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Total Sites/Apps (customer sites only) – 664k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3.4M Developers registered with Visual Studio Online</a:t>
            </a:r>
          </a:p>
          <a:p>
            <a:pPr>
              <a:lnSpc>
                <a:spcPct val="90000"/>
              </a:lnSpc>
              <a:spcAft>
                <a:spcPts val="1233"/>
              </a:spcAft>
            </a:pP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76412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WPC 2015</a:t>
            </a:r>
          </a:p>
          <a:p>
            <a:pPr defTabSz="976412"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257" defTabSz="9568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3/10/2017 9:55 AM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2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96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428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4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7960">
              <a:defRPr/>
            </a:pPr>
            <a:fld id="{11238EA9-8015-4FF4-B653-D515D2E9656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7960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5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16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1875" y="1535113"/>
            <a:ext cx="5470525" cy="43322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19400"/>
            <a:ext cx="10972800" cy="1143000"/>
          </a:xfrm>
          <a:ln>
            <a:noFill/>
          </a:ln>
        </p:spPr>
        <p:txBody>
          <a:bodyPr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770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200" y="228600"/>
            <a:ext cx="6019800" cy="617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3400"/>
            <a:ext cx="5260182" cy="1371600"/>
          </a:xfrm>
        </p:spPr>
        <p:txBody>
          <a:bodyPr/>
          <a:lstStyle>
            <a:lvl1pPr>
              <a:defRPr sz="1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4876800" cy="35750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15123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572000"/>
            <a:ext cx="853440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Expert Name Here</a:t>
            </a:r>
          </a:p>
          <a:p>
            <a:r>
              <a:rPr lang="en-US" dirty="0"/>
              <a:t>Type of Expert Here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mpla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ILD Single Content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1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09600" y="1447801"/>
            <a:ext cx="10972800" cy="44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32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mplat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419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419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61722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4"/>
          <p:cNvSpPr>
            <a:spLocks noGrp="1"/>
          </p:cNvSpPr>
          <p:nvPr>
            <p:ph sz="quarter" idx="10"/>
          </p:nvPr>
        </p:nvSpPr>
        <p:spPr>
          <a:xfrm>
            <a:off x="6096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199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447800"/>
            <a:ext cx="5486400" cy="838199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8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109728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0566"/>
            <a:ext cx="12192001" cy="497434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4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" y="0"/>
            <a:ext cx="12187123" cy="2267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9839696" y="6609283"/>
            <a:ext cx="23805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©2017 LearnNow,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09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83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2" r:id="rId12"/>
    <p:sldLayoutId id="2147483781" r:id="rId13"/>
    <p:sldLayoutId id="2147483784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1874CD"/>
          </a:solidFill>
          <a:latin typeface="+mn-lt"/>
          <a:ea typeface="Segoe UI" pitchFamily="34" charset="0"/>
          <a:cs typeface="Segoe U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SzPct val="110000"/>
        <a:buFont typeface="Arial" charset="0"/>
        <a:buChar char="•"/>
        <a:defRPr sz="32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SzPct val="90000"/>
        <a:buFont typeface="Calibri" panose="020F0502020204030204" pitchFamily="34" charset="0"/>
        <a:buChar char="-"/>
        <a:defRPr sz="2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:\SlideDeck Template\20160908 - Templates\20160923 - Slide Updates\courseintropage-template-greyb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-3176"/>
            <a:ext cx="12187238" cy="68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Is-DevOp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05.emf"/><Relationship Id="rId5" Type="http://schemas.openxmlformats.org/officeDocument/2006/relationships/image" Target="../media/image112.emf"/><Relationship Id="rId10" Type="http://schemas.openxmlformats.org/officeDocument/2006/relationships/image" Target="../media/image104.emf"/><Relationship Id="rId4" Type="http://schemas.openxmlformats.org/officeDocument/2006/relationships/image" Target="../media/image111.emf"/><Relationship Id="rId9" Type="http://schemas.openxmlformats.org/officeDocument/2006/relationships/image" Target="../media/image10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zure.com/free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ure.com/F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manage.windowsazur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zure.microsoft.com/en-us/pricing/details/web-sit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76200"/>
            <a:ext cx="5420543" cy="685800"/>
          </a:xfrm>
        </p:spPr>
        <p:txBody>
          <a:bodyPr/>
          <a:lstStyle/>
          <a:p>
            <a:r>
              <a:rPr lang="en-US" dirty="0"/>
              <a:t>LNO Azure Refresh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5063319" cy="42656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Azure Management concepts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Services 101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 Services Web  Sites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DevOps with Azure and Team Services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 Apps Deeper dive</a:t>
            </a:r>
          </a:p>
        </p:txBody>
      </p:sp>
    </p:spTree>
    <p:extLst>
      <p:ext uri="{BB962C8B-B14F-4D97-AF65-F5344CB8AC3E}">
        <p14:creationId xmlns:p14="http://schemas.microsoft.com/office/powerpoint/2010/main" val="27980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637108" y="3246427"/>
            <a:ext cx="3112808" cy="105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10800000">
            <a:off x="2188269" y="4815974"/>
            <a:ext cx="617672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 5"/>
          <p:cNvSpPr/>
          <p:nvPr/>
        </p:nvSpPr>
        <p:spPr>
          <a:xfrm>
            <a:off x="2286324" y="3034979"/>
            <a:ext cx="5956123" cy="1902717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04" y="3180334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Usage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44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6200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Apr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928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225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Oct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15545" y="3094507"/>
            <a:ext cx="6754474" cy="23642"/>
          </a:xfrm>
          <a:prstGeom prst="line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8207434" y="2895752"/>
            <a:ext cx="35190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Datacenter peak load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51310" y="2336233"/>
            <a:ext cx="6383310" cy="2387802"/>
            <a:chOff x="1686911" y="2243957"/>
            <a:chExt cx="4790089" cy="2388479"/>
          </a:xfrm>
        </p:grpSpPr>
        <p:grpSp>
          <p:nvGrpSpPr>
            <p:cNvPr id="15" name="Group 14"/>
            <p:cNvGrpSpPr/>
            <p:nvPr/>
          </p:nvGrpSpPr>
          <p:grpSpPr>
            <a:xfrm>
              <a:off x="1686911" y="2254469"/>
              <a:ext cx="733100" cy="1416271"/>
              <a:chOff x="1686911" y="2254469"/>
              <a:chExt cx="733100" cy="14162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1675087" y="2266293"/>
                <a:ext cx="197069" cy="17342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1689539" y="2301764"/>
                <a:ext cx="375745" cy="31794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680341" y="2313589"/>
                <a:ext cx="593838" cy="50187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1682970" y="2345118"/>
                <a:ext cx="804043" cy="67003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1671147" y="2982313"/>
                <a:ext cx="451942" cy="36786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1671147" y="3450024"/>
                <a:ext cx="241737" cy="1996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31780" y="2243957"/>
              <a:ext cx="3145220" cy="2388479"/>
              <a:chOff x="3279229" y="2243957"/>
              <a:chExt cx="3145220" cy="238847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3266090" y="2262350"/>
                <a:ext cx="139267" cy="11299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59369" y="2266291"/>
                <a:ext cx="246998" cy="2023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3440827" y="2282055"/>
                <a:ext cx="362609" cy="30743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530165" y="2297820"/>
                <a:ext cx="509754" cy="41253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3611621" y="2313587"/>
                <a:ext cx="641134" cy="51764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693077" y="2329352"/>
                <a:ext cx="780395" cy="6306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774532" y="2345117"/>
                <a:ext cx="935422" cy="74361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3866492" y="2395046"/>
                <a:ext cx="1058920" cy="82506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3928242" y="2412124"/>
                <a:ext cx="1242849" cy="94855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012326" y="2454166"/>
                <a:ext cx="1389993" cy="105366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4093780" y="2459421"/>
                <a:ext cx="1566043" cy="1192926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177864" y="2477817"/>
                <a:ext cx="1728951" cy="132955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275085" y="2498835"/>
                <a:ext cx="1865584" cy="142940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4380189" y="2514603"/>
                <a:ext cx="2004847" cy="15423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4481353" y="2550075"/>
                <a:ext cx="2104692" cy="162385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4686301" y="2794440"/>
                <a:ext cx="1891863" cy="147407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4859721" y="3072964"/>
                <a:ext cx="1697423" cy="1321674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5111971" y="3383021"/>
                <a:ext cx="1400503" cy="109832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419399" y="3669429"/>
                <a:ext cx="1064172" cy="83556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801712" y="3936131"/>
                <a:ext cx="649016" cy="51762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6219498" y="4120063"/>
                <a:ext cx="225977" cy="18392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8491061" y="3776902"/>
            <a:ext cx="16982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Idle time</a:t>
            </a:r>
          </a:p>
        </p:txBody>
      </p:sp>
      <p:sp>
        <p:nvSpPr>
          <p:cNvPr id="45" name="Freeform 44"/>
          <p:cNvSpPr/>
          <p:nvPr/>
        </p:nvSpPr>
        <p:spPr>
          <a:xfrm>
            <a:off x="2251308" y="2336233"/>
            <a:ext cx="6194228" cy="2692515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986" y="2740767"/>
            <a:ext cx="2560158" cy="144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2"/>
            <a:r>
              <a:rPr lang="en-US" sz="8798" dirty="0">
                <a:latin typeface="Post Human" pitchFamily="2" charset="0"/>
              </a:rPr>
              <a:t>$$$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Challenges Today</a:t>
            </a:r>
          </a:p>
        </p:txBody>
      </p:sp>
    </p:spTree>
    <p:extLst>
      <p:ext uri="{BB962C8B-B14F-4D97-AF65-F5344CB8AC3E}">
        <p14:creationId xmlns:p14="http://schemas.microsoft.com/office/powerpoint/2010/main" val="41868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3526E-6 L -4.72222E-6 -0.117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011E-6 L 1.66667E-6 -0.113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45" grpId="0" animBg="1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/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 Dev + Ops?</a:t>
            </a:r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</a:blip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24764" y="1576421"/>
            <a:ext cx="217807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Plan + Track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7193" y="1484552"/>
            <a:ext cx="266005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Monitor + Learn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1502" y="5414155"/>
            <a:ext cx="135687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Release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4392" y="5474500"/>
            <a:ext cx="2399315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Develop +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183" y="3358887"/>
            <a:ext cx="2950378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40401" y="3358887"/>
            <a:ext cx="2436850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Production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89997" y="1303749"/>
            <a:ext cx="4519475" cy="4521032"/>
            <a:chOff x="4044950" y="1273175"/>
            <a:chExt cx="4610100" cy="4611688"/>
          </a:xfrm>
        </p:grpSpPr>
        <p:grpSp>
          <p:nvGrpSpPr>
            <p:cNvPr id="14" name="Group 13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4313" dirty="0">
                <a:solidFill>
                  <a:schemeClr val="tx1"/>
                </a:solidFill>
              </a:rPr>
              <a:t>“DevOps is the union of people, process,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and products to enable continuous delivery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of value to our end users.”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3400" y="4724400"/>
            <a:ext cx="34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http://bit.ly/WhatIs-DevOps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932" y="2440431"/>
            <a:ext cx="3125994" cy="16465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t" anchorCtr="0"/>
          <a:lstStyle/>
          <a:p>
            <a:pPr algn="ctr" defTabSz="914038"/>
            <a:endParaRPr lang="en-US" sz="1568" spc="-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5882" dirty="0">
                <a:solidFill>
                  <a:schemeClr val="tx1"/>
                </a:solidFill>
              </a:rPr>
              <a:t>+ </a:t>
            </a:r>
            <a:r>
              <a:rPr lang="en-US" sz="4705" dirty="0">
                <a:solidFill>
                  <a:schemeClr val="tx1"/>
                </a:solidFill>
              </a:rPr>
              <a:t>Cloud   =  </a:t>
            </a:r>
            <a:endParaRPr lang="en-US" sz="5882" dirty="0">
              <a:solidFill>
                <a:schemeClr val="tx1"/>
              </a:solidFill>
            </a:endParaRPr>
          </a:p>
        </p:txBody>
      </p:sp>
      <p:pic>
        <p:nvPicPr>
          <p:cNvPr id="9" name="Picture 11" descr="Cloud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895" y="2440431"/>
            <a:ext cx="1866642" cy="18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42069" y="2027785"/>
            <a:ext cx="2902039" cy="2903039"/>
            <a:chOff x="4044950" y="1273175"/>
            <a:chExt cx="4610100" cy="4611688"/>
          </a:xfrm>
        </p:grpSpPr>
        <p:grpSp>
          <p:nvGrpSpPr>
            <p:cNvPr id="11" name="Group 10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23" name="Picture 22" descr="Il Collegio Docenti unitario è convocato presso la sede Di Villa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744" y="2557914"/>
            <a:ext cx="2980371" cy="1491343"/>
          </a:xfrm>
          <a:prstGeom prst="rect">
            <a:avLst/>
          </a:prstGeom>
        </p:spPr>
      </p:pic>
      <p:pic>
        <p:nvPicPr>
          <p:cNvPr id="24" name="Picture 23" descr="Page not found | The #FeedArt Networ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743" y="2468312"/>
            <a:ext cx="2980371" cy="16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969E-7 6.7635E-7 L 0.56536 -0.01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1" y="-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1216055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6" name="Bent Arrow 25"/>
          <p:cNvSpPr/>
          <p:nvPr/>
        </p:nvSpPr>
        <p:spPr>
          <a:xfrm rot="10800000">
            <a:off x="2657533" y="2835303"/>
            <a:ext cx="6767966" cy="235660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713550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87862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90366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526565" y="1649054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938915" y="1649054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337545" y="1649054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2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580" y="3682112"/>
            <a:ext cx="1676162" cy="707652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38317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55746" y="5059025"/>
            <a:ext cx="336783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15082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" y="3730244"/>
            <a:ext cx="553977" cy="57974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338317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9" y="3730244"/>
            <a:ext cx="553977" cy="57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79" y="4174884"/>
            <a:ext cx="2231599" cy="162989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84971" y="1660331"/>
            <a:ext cx="1185178" cy="1128354"/>
            <a:chOff x="1628786" y="2094289"/>
            <a:chExt cx="1185346" cy="112851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92" y="1649052"/>
            <a:ext cx="1219027" cy="102169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28833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81505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8008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User Feedback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520679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91" y="1729034"/>
            <a:ext cx="984814" cy="9828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988879" y="2631459"/>
            <a:ext cx="1652919" cy="681872"/>
            <a:chOff x="4633536" y="3025775"/>
            <a:chExt cx="1686302" cy="695644"/>
          </a:xfrm>
        </p:grpSpPr>
        <p:sp>
          <p:nvSpPr>
            <p:cNvPr id="5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68" name="Freeform 5"/>
          <p:cNvSpPr>
            <a:spLocks/>
          </p:cNvSpPr>
          <p:nvPr/>
        </p:nvSpPr>
        <p:spPr bwMode="auto">
          <a:xfrm>
            <a:off x="263247" y="6234277"/>
            <a:ext cx="2746858" cy="166523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69" name="Freeform 7"/>
          <p:cNvSpPr>
            <a:spLocks/>
          </p:cNvSpPr>
          <p:nvPr/>
        </p:nvSpPr>
        <p:spPr bwMode="auto">
          <a:xfrm>
            <a:off x="353512" y="5418779"/>
            <a:ext cx="883974" cy="877749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0" name="Freeform 8"/>
          <p:cNvSpPr>
            <a:spLocks/>
          </p:cNvSpPr>
          <p:nvPr/>
        </p:nvSpPr>
        <p:spPr bwMode="auto">
          <a:xfrm>
            <a:off x="2029639" y="5418779"/>
            <a:ext cx="885531" cy="877749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938678" y="5418779"/>
            <a:ext cx="298808" cy="19298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2029640" y="5418779"/>
            <a:ext cx="364173" cy="249007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>
            <a:off x="291260" y="5261593"/>
            <a:ext cx="2684606" cy="235000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21991" y="5037487"/>
            <a:ext cx="259901" cy="224106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5" name="Freeform 27"/>
          <p:cNvSpPr>
            <a:spLocks/>
          </p:cNvSpPr>
          <p:nvPr/>
        </p:nvSpPr>
        <p:spPr bwMode="auto">
          <a:xfrm>
            <a:off x="440664" y="5118414"/>
            <a:ext cx="70034" cy="29569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6" name="Freeform 28"/>
          <p:cNvSpPr>
            <a:spLocks/>
          </p:cNvSpPr>
          <p:nvPr/>
        </p:nvSpPr>
        <p:spPr bwMode="auto">
          <a:xfrm>
            <a:off x="520035" y="5118414"/>
            <a:ext cx="70034" cy="29569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938069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8" name="Oval 17"/>
          <p:cNvSpPr>
            <a:spLocks noChangeArrowheads="1"/>
          </p:cNvSpPr>
          <p:nvPr/>
        </p:nvSpPr>
        <p:spPr bwMode="auto">
          <a:xfrm>
            <a:off x="1246215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959856" y="4830502"/>
            <a:ext cx="585166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841577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1" name="Freeform 80"/>
          <p:cNvSpPr>
            <a:spLocks noChangeAspect="1" noEditPoints="1"/>
          </p:cNvSpPr>
          <p:nvPr/>
        </p:nvSpPr>
        <p:spPr bwMode="black">
          <a:xfrm>
            <a:off x="1102334" y="4875683"/>
            <a:ext cx="274312" cy="27319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38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82" name="Rectangle 12"/>
          <p:cNvSpPr>
            <a:spLocks noChangeArrowheads="1"/>
          </p:cNvSpPr>
          <p:nvPr/>
        </p:nvSpPr>
        <p:spPr bwMode="auto">
          <a:xfrm>
            <a:off x="1758236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3" name="Oval 13"/>
          <p:cNvSpPr>
            <a:spLocks noChangeArrowheads="1"/>
          </p:cNvSpPr>
          <p:nvPr/>
        </p:nvSpPr>
        <p:spPr bwMode="auto">
          <a:xfrm>
            <a:off x="2066382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1780024" y="4830502"/>
            <a:ext cx="583610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5" name="Freeform 15"/>
          <p:cNvSpPr>
            <a:spLocks/>
          </p:cNvSpPr>
          <p:nvPr/>
        </p:nvSpPr>
        <p:spPr bwMode="auto">
          <a:xfrm>
            <a:off x="1660188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36355" y="4870713"/>
            <a:ext cx="248972" cy="290984"/>
            <a:chOff x="5026109" y="4686995"/>
            <a:chExt cx="253964" cy="296819"/>
          </a:xfrm>
        </p:grpSpPr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628" y="1369662"/>
            <a:ext cx="2158572" cy="1638202"/>
          </a:xfrm>
          <a:prstGeom prst="rect">
            <a:avLst/>
          </a:prstGeom>
        </p:spPr>
      </p:pic>
      <p:grpSp>
        <p:nvGrpSpPr>
          <p:cNvPr id="91" name="Group 31"/>
          <p:cNvGrpSpPr>
            <a:grpSpLocks noChangeAspect="1"/>
          </p:cNvGrpSpPr>
          <p:nvPr/>
        </p:nvGrpSpPr>
        <p:grpSpPr bwMode="auto">
          <a:xfrm>
            <a:off x="8718589" y="1721806"/>
            <a:ext cx="1173445" cy="918213"/>
            <a:chOff x="5798" y="1376"/>
            <a:chExt cx="754" cy="590"/>
          </a:xfrm>
        </p:grpSpPr>
        <p:sp>
          <p:nvSpPr>
            <p:cNvPr id="9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at </a:t>
            </a:r>
            <a:r>
              <a:rPr lang="en-US" dirty="0">
                <a:hlinkClick r:id="rId3"/>
              </a:rPr>
              <a:t>www.VisualStudio.com</a:t>
            </a:r>
            <a:endParaRPr lang="en-US" dirty="0"/>
          </a:p>
          <a:p>
            <a:pPr lvl="1"/>
            <a:r>
              <a:rPr lang="en-US" dirty="0"/>
              <a:t>Cloud based collaboration services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5 Free “Basic” users</a:t>
            </a:r>
          </a:p>
          <a:p>
            <a:pPr lvl="1"/>
            <a:r>
              <a:rPr lang="en-US" dirty="0"/>
              <a:t>Unlimited “MSDN” users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543">
            <a:off x="5030630" y="2105530"/>
            <a:ext cx="6741209" cy="352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0518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Project Backlog Items</a:t>
            </a:r>
          </a:p>
          <a:p>
            <a:pPr lvl="1"/>
            <a:r>
              <a:rPr lang="en-US" dirty="0"/>
              <a:t>Quickly add items, bugs and tasks</a:t>
            </a:r>
          </a:p>
          <a:p>
            <a:pPr lvl="1"/>
            <a:r>
              <a:rPr lang="en-US" dirty="0"/>
              <a:t>Order by priority in list</a:t>
            </a:r>
          </a:p>
          <a:p>
            <a:pPr lvl="1"/>
            <a:r>
              <a:rPr lang="en-US" dirty="0"/>
              <a:t>Add to sprint by click and drag</a:t>
            </a:r>
          </a:p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Manage work in progress</a:t>
            </a:r>
          </a:p>
          <a:p>
            <a:pPr lvl="1"/>
            <a:r>
              <a:rPr lang="en-US" dirty="0"/>
              <a:t>Visualize who’s working on what</a:t>
            </a:r>
          </a:p>
          <a:p>
            <a:pPr lvl="1"/>
            <a:r>
              <a:rPr lang="en-US" dirty="0"/>
              <a:t>Add rich content and descriptions</a:t>
            </a:r>
          </a:p>
          <a:p>
            <a:pPr lvl="1"/>
            <a:r>
              <a:rPr lang="en-US" dirty="0"/>
              <a:t>Tasks and Tests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3314613"/>
            <a:ext cx="5461572" cy="267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41" y="685800"/>
            <a:ext cx="5425917" cy="2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Dashboards &amp; Charts</a:t>
            </a:r>
          </a:p>
          <a:p>
            <a:r>
              <a:rPr lang="en-US" dirty="0"/>
              <a:t>Backlogs &amp; </a:t>
            </a:r>
            <a:r>
              <a:rPr lang="en-US" dirty="0" err="1"/>
              <a:t>KanBan</a:t>
            </a:r>
            <a:r>
              <a:rPr lang="en-US" dirty="0"/>
              <a:t> Boards w/ formatting</a:t>
            </a:r>
          </a:p>
          <a:p>
            <a:r>
              <a:rPr lang="en-US" dirty="0"/>
              <a:t>New Work Item Form</a:t>
            </a:r>
          </a:p>
          <a:p>
            <a:r>
              <a:rPr lang="en-US" dirty="0"/>
              <a:t>Social workflows with @mentions</a:t>
            </a:r>
          </a:p>
          <a:p>
            <a:r>
              <a:rPr lang="en-US" dirty="0"/>
              <a:t>Customizable Agile Processes</a:t>
            </a:r>
          </a:p>
          <a:p>
            <a:r>
              <a:rPr lang="en-US" dirty="0" err="1"/>
              <a:t>Dev+Test</a:t>
            </a:r>
            <a:r>
              <a:rPr lang="en-US" dirty="0"/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Commandments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10972800" cy="4265613"/>
          </a:xfrm>
        </p:spPr>
        <p:txBody>
          <a:bodyPr/>
          <a:lstStyle/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your code in a repository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the build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the build fast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deployment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build self testing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test in a clone of the production environment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commit to the main branch every day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build every commit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it easy to get the latest version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easily see the result of the latest build</a:t>
            </a:r>
          </a:p>
        </p:txBody>
      </p:sp>
    </p:spTree>
    <p:extLst>
      <p:ext uri="{BB962C8B-B14F-4D97-AF65-F5344CB8AC3E}">
        <p14:creationId xmlns:p14="http://schemas.microsoft.com/office/powerpoint/2010/main" val="39841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offering from Microsoft</a:t>
            </a:r>
          </a:p>
          <a:p>
            <a:r>
              <a:rPr lang="en-US" dirty="0"/>
              <a:t>Runs in 38 data centers around the world</a:t>
            </a:r>
          </a:p>
          <a:p>
            <a:r>
              <a:rPr lang="en-US" dirty="0"/>
              <a:t>Enables customers to securely provision and use over 68 types of compute, storage and other services on demand</a:t>
            </a:r>
          </a:p>
          <a:p>
            <a:r>
              <a:rPr lang="en-US" dirty="0"/>
              <a:t>Supports auto scaling</a:t>
            </a:r>
          </a:p>
          <a:p>
            <a:r>
              <a:rPr lang="en-US" dirty="0"/>
              <a:t>Pay for what you 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1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Byron’s Amendments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Thou shall </a:t>
            </a:r>
            <a:r>
              <a:rPr lang="en-US" u="sng" dirty="0"/>
              <a:t>roll forward, never roll back</a:t>
            </a:r>
          </a:p>
          <a:p>
            <a:r>
              <a:rPr lang="en-US" dirty="0"/>
              <a:t>Thou shall </a:t>
            </a:r>
            <a:r>
              <a:rPr lang="en-US" u="sng" dirty="0"/>
              <a:t>be data drive</a:t>
            </a:r>
          </a:p>
          <a:p>
            <a:r>
              <a:rPr lang="en-US" dirty="0"/>
              <a:t>Thou shall </a:t>
            </a:r>
            <a:r>
              <a:rPr lang="en-US" u="sng" dirty="0"/>
              <a:t>listen to your partners, clients, users</a:t>
            </a:r>
          </a:p>
          <a:p>
            <a:r>
              <a:rPr lang="en-US" dirty="0"/>
              <a:t>Thou shall </a:t>
            </a:r>
            <a:r>
              <a:rPr lang="en-US" u="sng" dirty="0"/>
              <a:t>roll with the punches</a:t>
            </a:r>
          </a:p>
          <a:p>
            <a:r>
              <a:rPr lang="en-US" dirty="0"/>
              <a:t>Thou shall </a:t>
            </a:r>
            <a:r>
              <a:rPr lang="en-US" u="sng" dirty="0"/>
              <a:t>not be afraid to break stuff</a:t>
            </a:r>
          </a:p>
          <a:p>
            <a:r>
              <a:rPr lang="en-US" dirty="0"/>
              <a:t>Thou shall </a:t>
            </a:r>
            <a:r>
              <a:rPr lang="en-US" u="sng" dirty="0"/>
              <a:t>be confident in your ability to fix it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5943600"/>
            <a:ext cx="36001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+mj-lt"/>
              </a:rPr>
              <a:t>Source: Bryan Tardif’s talk at Ignite</a:t>
            </a:r>
          </a:p>
        </p:txBody>
      </p:sp>
    </p:spTree>
    <p:extLst>
      <p:ext uri="{BB962C8B-B14F-4D97-AF65-F5344CB8AC3E}">
        <p14:creationId xmlns:p14="http://schemas.microsoft.com/office/powerpoint/2010/main" val="24924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304800"/>
            <a:ext cx="12496800" cy="731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 Ops Basics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45494" y="1829445"/>
            <a:ext cx="1737429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276" y="1829445"/>
            <a:ext cx="1774986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944618" y="1829445"/>
            <a:ext cx="1105783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319888" y="1460142"/>
            <a:ext cx="1980404" cy="1980404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0055" y="1143921"/>
            <a:ext cx="9264189" cy="3699007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538" y="5409404"/>
            <a:ext cx="2446381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7408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5122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6486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00" y="4462081"/>
            <a:ext cx="553832" cy="579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" y="4876218"/>
            <a:ext cx="3130919" cy="106318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8195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8983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839" y="915412"/>
            <a:ext cx="1289755" cy="8002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3604" y="1979432"/>
            <a:ext cx="2123028" cy="1297231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algn="ctr" defTabSz="914038"/>
              <a:r>
                <a:rPr lang="en-US" sz="179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2424" y="3650452"/>
            <a:ext cx="5948513" cy="1911291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7" y="4462081"/>
            <a:ext cx="553832" cy="579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682" y="4558825"/>
            <a:ext cx="2231018" cy="16294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363" y="4829066"/>
            <a:ext cx="1856828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3902" y="1942489"/>
            <a:ext cx="1106250" cy="1206665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319" y="1829444"/>
            <a:ext cx="1218710" cy="1021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270" y="1902689"/>
            <a:ext cx="1174348" cy="9169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29800" y="6596390"/>
            <a:ext cx="231345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solidFill>
                  <a:schemeClr val="bg1"/>
                </a:solidFill>
                <a:latin typeface="+mj-lt"/>
              </a:rPr>
              <a:t>©2017 </a:t>
            </a:r>
            <a:r>
              <a:rPr lang="en-US" sz="960" dirty="0" err="1">
                <a:solidFill>
                  <a:schemeClr val="bg1"/>
                </a:solidFill>
                <a:latin typeface="+mj-lt"/>
              </a:rPr>
              <a:t>LearnNow</a:t>
            </a:r>
            <a:r>
              <a:rPr lang="en-US" sz="960" dirty="0">
                <a:solidFill>
                  <a:schemeClr val="bg1"/>
                </a:solidFill>
                <a:latin typeface="+mj-lt"/>
              </a:rPr>
              <a:t>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6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072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6987"/>
            <a:ext cx="10972800" cy="4265613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Version Control</a:t>
            </a:r>
          </a:p>
          <a:p>
            <a:pPr lvl="1">
              <a:spcBef>
                <a:spcPts val="168"/>
              </a:spcBef>
            </a:pPr>
            <a:r>
              <a:rPr lang="en-US" dirty="0" err="1"/>
              <a:t>Git</a:t>
            </a:r>
            <a:r>
              <a:rPr lang="en-US" dirty="0"/>
              <a:t> and TFS Version Control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Unlimited private repos</a:t>
            </a:r>
          </a:p>
          <a:p>
            <a:pPr>
              <a:spcBef>
                <a:spcPts val="168"/>
              </a:spcBef>
            </a:pPr>
            <a:r>
              <a:rPr lang="en-US" dirty="0"/>
              <a:t>Agile Planning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Work item tracking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Kanban, backlogs, </a:t>
            </a:r>
            <a:r>
              <a:rPr lang="en-US" dirty="0" err="1"/>
              <a:t>taskboards</a:t>
            </a:r>
            <a:endParaRPr lang="en-US" dirty="0"/>
          </a:p>
          <a:p>
            <a:pPr>
              <a:spcBef>
                <a:spcPts val="168"/>
              </a:spcBef>
            </a:pPr>
            <a:r>
              <a:rPr lang="en-US" dirty="0"/>
              <a:t>Continuous Integration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Cloud-hosted build agents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Build support for all mobile platforms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Integration with test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1825"/>
          <a:stretch/>
        </p:blipFill>
        <p:spPr>
          <a:xfrm>
            <a:off x="6808411" y="1187940"/>
            <a:ext cx="5154989" cy="223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4582"/>
          <a:stretch/>
        </p:blipFill>
        <p:spPr>
          <a:xfrm>
            <a:off x="6808411" y="3732271"/>
            <a:ext cx="5154989" cy="23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End to End DevOps Traceability</a:t>
            </a:r>
          </a:p>
          <a:p>
            <a:r>
              <a:rPr lang="en-US" dirty="0"/>
              <a:t>Cross-platform with IDE plug-ins</a:t>
            </a:r>
          </a:p>
          <a:p>
            <a:r>
              <a:rPr lang="en-US" dirty="0"/>
              <a:t>Social Code Reviews</a:t>
            </a:r>
          </a:p>
          <a:p>
            <a:r>
              <a:rPr lang="en-US" dirty="0"/>
              <a:t>Semantic Code Search</a:t>
            </a:r>
          </a:p>
          <a:p>
            <a:r>
              <a:rPr lang="en-US" dirty="0"/>
              <a:t>Seamless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5768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1354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Automated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Build Tasks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Extendible</a:t>
            </a:r>
          </a:p>
          <a:p>
            <a:pPr lvl="1"/>
            <a:r>
              <a:rPr lang="en-US" dirty="0"/>
              <a:t>Trigger on check-in</a:t>
            </a:r>
          </a:p>
          <a:p>
            <a:pPr lvl="1"/>
            <a:r>
              <a:rPr lang="en-US" dirty="0"/>
              <a:t>Cloud based load testing</a:t>
            </a:r>
          </a:p>
          <a:p>
            <a:pPr lvl="1"/>
            <a:r>
              <a:rPr lang="en-US" dirty="0"/>
              <a:t>Packaging, NPM, </a:t>
            </a:r>
            <a:r>
              <a:rPr lang="en-US" dirty="0" err="1"/>
              <a:t>NuGet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support</a:t>
            </a:r>
          </a:p>
          <a:p>
            <a:pPr lvl="1"/>
            <a:r>
              <a:rPr lang="en-US" dirty="0" err="1"/>
              <a:t>HockeyApp</a:t>
            </a:r>
            <a:endParaRPr lang="en-US" dirty="0"/>
          </a:p>
          <a:p>
            <a:pPr lvl="1"/>
            <a:r>
              <a:rPr lang="en-US" dirty="0"/>
              <a:t>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0" y="533400"/>
            <a:ext cx="3847490" cy="54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Full integration with Build and Release Management</a:t>
            </a:r>
          </a:p>
          <a:p>
            <a:r>
              <a:rPr lang="en-US" dirty="0"/>
              <a:t>Code Coverage support for Java</a:t>
            </a:r>
          </a:p>
          <a:p>
            <a:pPr lvl="1"/>
            <a:r>
              <a:rPr lang="en-US" dirty="0"/>
              <a:t>Parallel Execution</a:t>
            </a:r>
          </a:p>
          <a:p>
            <a:pPr lvl="1"/>
            <a:r>
              <a:rPr lang="en-US" dirty="0"/>
              <a:t>Exploratory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61966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27002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Enables Continuous Delivery</a:t>
            </a:r>
          </a:p>
          <a:p>
            <a:r>
              <a:rPr lang="en-US" dirty="0"/>
              <a:t>Parallel deployments</a:t>
            </a:r>
          </a:p>
          <a:p>
            <a:r>
              <a:rPr lang="en-US" dirty="0"/>
              <a:t>Deploy to Cloud, on-premises</a:t>
            </a:r>
            <a:br>
              <a:rPr lang="en-US" dirty="0"/>
            </a:br>
            <a:r>
              <a:rPr lang="en-US" dirty="0"/>
              <a:t>data centers</a:t>
            </a:r>
          </a:p>
          <a:p>
            <a:r>
              <a:rPr lang="en-US" dirty="0"/>
              <a:t>Integration and traceability</a:t>
            </a:r>
            <a:br>
              <a:rPr lang="en-US" dirty="0"/>
            </a:br>
            <a:r>
              <a:rPr lang="en-US" dirty="0"/>
              <a:t>throughout Team Services</a:t>
            </a:r>
          </a:p>
          <a:p>
            <a:r>
              <a:rPr lang="en-US" dirty="0"/>
              <a:t>Coming to TFS in Update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133600"/>
            <a:ext cx="5486400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Microsoft’s Public Cloud Offering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offerings including SaaS, IaaS and PaaS</a:t>
            </a:r>
          </a:p>
          <a:p>
            <a:r>
              <a:rPr lang="en-US" dirty="0"/>
              <a:t>Variety of offers from Free up to Enterprise purchase plans</a:t>
            </a:r>
          </a:p>
          <a:p>
            <a:r>
              <a:rPr lang="en-US" dirty="0"/>
              <a:t>68 Distinct service offerings in compute, storage and services</a:t>
            </a:r>
          </a:p>
          <a:p>
            <a:r>
              <a:rPr lang="en-US" dirty="0"/>
              <a:t>38 Announced major data centers around the world</a:t>
            </a:r>
          </a:p>
          <a:p>
            <a:r>
              <a:rPr lang="en-US" dirty="0"/>
              <a:t>50 Compliance offerings including ISO, CSA, ITAR and more</a:t>
            </a:r>
          </a:p>
          <a:p>
            <a:r>
              <a:rPr lang="en-US" dirty="0"/>
              <a:t>Hybrid capabilities for integration across integration, applications, identity and data</a:t>
            </a:r>
          </a:p>
          <a:p>
            <a:r>
              <a:rPr lang="en-US" dirty="0"/>
              <a:t>Open to whatever technology stack you choose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 –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861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3033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NuGet enables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Identity</a:t>
            </a:r>
          </a:p>
          <a:p>
            <a:pPr marL="0" indent="0">
              <a:buNone/>
            </a:pPr>
            <a:r>
              <a:rPr lang="en-US" dirty="0"/>
              <a:t>Offline Data Sync </a:t>
            </a:r>
          </a:p>
          <a:p>
            <a:pPr marL="0" indent="0">
              <a:buNone/>
            </a:pPr>
            <a:r>
              <a:rPr lang="en-US" dirty="0" smtClean="0"/>
              <a:t>Push Notifications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Client SDK’s </a:t>
            </a:r>
          </a:p>
        </p:txBody>
      </p:sp>
    </p:spTree>
    <p:extLst>
      <p:ext uri="{BB962C8B-B14F-4D97-AF65-F5344CB8AC3E}">
        <p14:creationId xmlns:p14="http://schemas.microsoft.com/office/powerpoint/2010/main" val="300974405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3B – API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250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6626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 – Logic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2124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4997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– </a:t>
            </a:r>
            <a:r>
              <a:rPr lang="en-US" dirty="0" err="1" smtClean="0"/>
              <a:t>WebJobs</a:t>
            </a:r>
            <a:r>
              <a:rPr lang="en-US" dirty="0" smtClean="0"/>
              <a:t> &amp; </a:t>
            </a:r>
            <a:r>
              <a:rPr lang="en-US" dirty="0" err="1" smtClean="0"/>
              <a:t>Fns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Run business logic</a:t>
            </a:r>
          </a:p>
          <a:p>
            <a:r>
              <a:rPr lang="en-US" sz="2800" dirty="0" smtClean="0"/>
              <a:t>Triggered by time or by events</a:t>
            </a:r>
          </a:p>
          <a:p>
            <a:r>
              <a:rPr lang="en-US" sz="2800" dirty="0" smtClean="0"/>
              <a:t>Enable processing of background work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WebJobs</a:t>
            </a:r>
            <a:r>
              <a:rPr lang="en-US" dirty="0"/>
              <a:t> </a:t>
            </a:r>
            <a:r>
              <a:rPr lang="en-US" dirty="0" smtClean="0"/>
              <a:t>and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apps and services</a:t>
            </a:r>
          </a:p>
          <a:p>
            <a:r>
              <a:rPr lang="en-US" dirty="0"/>
              <a:t>Store, backup and recover data</a:t>
            </a:r>
          </a:p>
          <a:p>
            <a:r>
              <a:rPr lang="en-US" dirty="0"/>
              <a:t>Host websites and blogs</a:t>
            </a:r>
          </a:p>
          <a:p>
            <a:r>
              <a:rPr lang="en-US" dirty="0"/>
              <a:t>Ingest and analyze data from sensors and devices</a:t>
            </a:r>
          </a:p>
          <a:p>
            <a:r>
              <a:rPr lang="en-US" dirty="0"/>
              <a:t>Stream audio and video</a:t>
            </a:r>
          </a:p>
          <a:p>
            <a:r>
              <a:rPr lang="en-US" dirty="0"/>
              <a:t>Deliver software on demand</a:t>
            </a:r>
          </a:p>
          <a:p>
            <a:r>
              <a:rPr lang="en-US" dirty="0"/>
              <a:t>Analyze data for patterns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415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</a:t>
            </a:r>
            <a:r>
              <a:rPr lang="en-US" dirty="0"/>
              <a:t> – you pay for what you use and what you need</a:t>
            </a:r>
          </a:p>
          <a:p>
            <a:r>
              <a:rPr lang="en-US" b="1" dirty="0"/>
              <a:t>Speed</a:t>
            </a:r>
            <a:r>
              <a:rPr lang="en-US" dirty="0"/>
              <a:t> – time to market as well as scaling options when you need it</a:t>
            </a:r>
          </a:p>
          <a:p>
            <a:r>
              <a:rPr lang="en-US" b="1" dirty="0"/>
              <a:t>Global Scale </a:t>
            </a:r>
            <a:r>
              <a:rPr lang="en-US" dirty="0"/>
              <a:t>– deploy around the world when and where you need it</a:t>
            </a:r>
          </a:p>
          <a:p>
            <a:r>
              <a:rPr lang="en-US" b="1" dirty="0"/>
              <a:t>Productivity</a:t>
            </a:r>
            <a:r>
              <a:rPr lang="en-US" dirty="0"/>
              <a:t> – instant provisioning without </a:t>
            </a:r>
            <a:r>
              <a:rPr lang="en-US" dirty="0" err="1"/>
              <a:t>leadtimes</a:t>
            </a: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 – built on the latest generation of technology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52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Infrastructure as a Service </a:t>
            </a:r>
            <a:r>
              <a:rPr lang="en-US" dirty="0"/>
              <a:t>(IaaS) – provision virtual machines on demand and create availability groups, network together to lift and shift compute workloads</a:t>
            </a:r>
          </a:p>
          <a:p>
            <a:r>
              <a:rPr lang="en-US" b="1" dirty="0"/>
              <a:t>Platform as a Service </a:t>
            </a:r>
            <a:r>
              <a:rPr lang="en-US" dirty="0"/>
              <a:t>(PaaS) – focus on the apps and let Azure provide the machines, with easy scaling options </a:t>
            </a:r>
          </a:p>
          <a:p>
            <a:r>
              <a:rPr lang="en-US" b="1" dirty="0"/>
              <a:t>Software as a Service </a:t>
            </a:r>
            <a:r>
              <a:rPr lang="en-US" dirty="0"/>
              <a:t>(SaaS) – deliver applications to customers at scale and with reliability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37355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running in data centers owned by third-party cloud service providers</a:t>
            </a:r>
          </a:p>
          <a:p>
            <a:r>
              <a:rPr lang="en-US" b="1" dirty="0"/>
              <a:t>Private</a:t>
            </a:r>
            <a:r>
              <a:rPr lang="en-US" dirty="0"/>
              <a:t> – uses virtualization to enable provisioning of compute resources from an enterprise owned data center</a:t>
            </a:r>
          </a:p>
          <a:p>
            <a:r>
              <a:rPr lang="en-US" b="1" dirty="0"/>
              <a:t>Hybrid</a:t>
            </a:r>
            <a:r>
              <a:rPr lang="en-US" dirty="0"/>
              <a:t> – leverages the public cloud to extend a private data center with features and reliability to absorb usage patterns like burst or cyclical businesses</a:t>
            </a:r>
          </a:p>
        </p:txBody>
      </p:sp>
    </p:spTree>
    <p:extLst>
      <p:ext uri="{BB962C8B-B14F-4D97-AF65-F5344CB8AC3E}">
        <p14:creationId xmlns:p14="http://schemas.microsoft.com/office/powerpoint/2010/main" val="407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2017 – Data Centers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" t="7716" r="3051" b="4664"/>
          <a:stretch/>
        </p:blipFill>
        <p:spPr>
          <a:xfrm>
            <a:off x="0" y="152400"/>
            <a:ext cx="12245694" cy="6231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5447" y="246714"/>
            <a:ext cx="1173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/>
              <a:t>With 38 Azure Regions, More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5533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67" y="594957"/>
            <a:ext cx="4110252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&gt;90,000</a:t>
            </a: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New Azure customer subscriptions/month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54022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7978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6569" y="4267200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5294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Messages per month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processed by Azure </a:t>
            </a:r>
            <a:r>
              <a:rPr lang="en-US" sz="1766" dirty="0" err="1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IoT</a:t>
            </a: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6" y="2964944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54022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37978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7979" y="594957"/>
            <a:ext cx="415315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&gt;500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8627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Users in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Azure Active Directory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5445" y="4294287"/>
            <a:ext cx="3775348" cy="2260100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777</a:t>
            </a:r>
            <a:r>
              <a:rPr lang="en-US" sz="3529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Storage Transactions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per day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5445" y="594957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SQL Databases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running on Azure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3853" y="4294352"/>
            <a:ext cx="4102263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&gt;40</a:t>
            </a:r>
            <a:r>
              <a:rPr lang="en-US" sz="4312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%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Revenue from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Start-ups and ISVs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66" y="4160008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8075" y="2999749"/>
            <a:ext cx="6457983" cy="1185694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3446" eaLnBrk="0" hangingPunct="0"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latin typeface="+mn-lt"/>
                <a:ea typeface="MS PGothic" panose="020B0600070205080204" pitchFamily="34" charset="-128"/>
              </a:rPr>
              <a:t>Azure momentum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198741"/>
            <a:ext cx="10972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6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7" grpId="0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951" y="2733173"/>
            <a:ext cx="10972800" cy="685800"/>
          </a:xfrm>
        </p:spPr>
        <p:txBody>
          <a:bodyPr/>
          <a:lstStyle/>
          <a:p>
            <a:pPr algn="l"/>
            <a:r>
              <a:rPr lang="en-US" sz="7058" dirty="0">
                <a:solidFill>
                  <a:schemeClr val="tx2"/>
                </a:solidFill>
              </a:rPr>
              <a:t>2014 – 300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2015 – 500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2016 – ### new features!</a:t>
            </a:r>
          </a:p>
        </p:txBody>
      </p:sp>
      <p:sp>
        <p:nvSpPr>
          <p:cNvPr id="3" name="TextBox 2"/>
          <p:cNvSpPr txBox="1"/>
          <p:nvPr/>
        </p:nvSpPr>
        <p:spPr>
          <a:xfrm rot="20555682">
            <a:off x="1708656" y="287392"/>
            <a:ext cx="1314784" cy="635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Zumo</a:t>
            </a:r>
            <a:endParaRPr lang="en-US" sz="3529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 rot="863652">
            <a:off x="5952056" y="788516"/>
            <a:ext cx="822204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Slots</a:t>
            </a:r>
          </a:p>
        </p:txBody>
      </p:sp>
      <p:sp>
        <p:nvSpPr>
          <p:cNvPr id="5" name="TextBox 4"/>
          <p:cNvSpPr txBox="1"/>
          <p:nvPr/>
        </p:nvSpPr>
        <p:spPr>
          <a:xfrm rot="20875540">
            <a:off x="8274585" y="377897"/>
            <a:ext cx="1787990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6123" y="5724470"/>
            <a:ext cx="1627240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Hub</a:t>
            </a:r>
          </a:p>
        </p:txBody>
      </p:sp>
      <p:sp>
        <p:nvSpPr>
          <p:cNvPr id="7" name="TextBox 6"/>
          <p:cNvSpPr txBox="1"/>
          <p:nvPr/>
        </p:nvSpPr>
        <p:spPr>
          <a:xfrm rot="494800">
            <a:off x="5934719" y="5301941"/>
            <a:ext cx="2760564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4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87" y="4822908"/>
            <a:ext cx="1427040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Docker</a:t>
            </a:r>
          </a:p>
        </p:txBody>
      </p:sp>
      <p:sp>
        <p:nvSpPr>
          <p:cNvPr id="9" name="TextBox 8"/>
          <p:cNvSpPr txBox="1"/>
          <p:nvPr/>
        </p:nvSpPr>
        <p:spPr>
          <a:xfrm rot="20629293">
            <a:off x="9281422" y="5395280"/>
            <a:ext cx="2307876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  <p:sp>
        <p:nvSpPr>
          <p:cNvPr id="10" name="TextBox 9"/>
          <p:cNvSpPr txBox="1"/>
          <p:nvPr/>
        </p:nvSpPr>
        <p:spPr>
          <a:xfrm rot="1434506">
            <a:off x="145993" y="750329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1" name="TextBox 10"/>
          <p:cNvSpPr txBox="1"/>
          <p:nvPr/>
        </p:nvSpPr>
        <p:spPr>
          <a:xfrm rot="21076044">
            <a:off x="2847735" y="535522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2" name="TextBox 11"/>
          <p:cNvSpPr txBox="1"/>
          <p:nvPr/>
        </p:nvSpPr>
        <p:spPr>
          <a:xfrm rot="20875540">
            <a:off x="1151593" y="5071781"/>
            <a:ext cx="2811712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</p:txBody>
      </p:sp>
      <p:sp>
        <p:nvSpPr>
          <p:cNvPr id="13" name="TextBox 12"/>
          <p:cNvSpPr txBox="1"/>
          <p:nvPr/>
        </p:nvSpPr>
        <p:spPr>
          <a:xfrm rot="16522257">
            <a:off x="-241372" y="2410970"/>
            <a:ext cx="1710853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 rot="20629293">
            <a:off x="9308913" y="728170"/>
            <a:ext cx="2603836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477" y="5835881"/>
            <a:ext cx="3340487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 rot="20875540">
            <a:off x="6596249" y="311897"/>
            <a:ext cx="1552759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19" name="TextBox 18"/>
          <p:cNvSpPr txBox="1"/>
          <p:nvPr/>
        </p:nvSpPr>
        <p:spPr>
          <a:xfrm rot="5048017">
            <a:off x="10130986" y="3266549"/>
            <a:ext cx="2101399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</p:txBody>
      </p:sp>
      <p:sp>
        <p:nvSpPr>
          <p:cNvPr id="20" name="TextBox 19"/>
          <p:cNvSpPr txBox="1"/>
          <p:nvPr/>
        </p:nvSpPr>
        <p:spPr>
          <a:xfrm rot="645197">
            <a:off x="7841347" y="4701794"/>
            <a:ext cx="210473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Web Jobs</a:t>
            </a:r>
          </a:p>
        </p:txBody>
      </p:sp>
      <p:sp>
        <p:nvSpPr>
          <p:cNvPr id="21" name="TextBox 20"/>
          <p:cNvSpPr txBox="1"/>
          <p:nvPr/>
        </p:nvSpPr>
        <p:spPr>
          <a:xfrm rot="19136488">
            <a:off x="3929401" y="5108641"/>
            <a:ext cx="2701765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22" name="TextBox 21"/>
          <p:cNvSpPr txBox="1"/>
          <p:nvPr/>
        </p:nvSpPr>
        <p:spPr>
          <a:xfrm rot="21213111">
            <a:off x="6900610" y="1047281"/>
            <a:ext cx="2039293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3839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Azure </a:t>
            </a:r>
            <a:r>
              <a:rPr lang="en-US" dirty="0"/>
              <a:t>Management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Subscriptions &amp; Role Based Access Control</a:t>
            </a:r>
          </a:p>
          <a:p>
            <a:r>
              <a:rPr lang="en-US" dirty="0"/>
              <a:t>Management Portals</a:t>
            </a:r>
          </a:p>
          <a:p>
            <a:pPr lvl="1"/>
            <a:r>
              <a:rPr lang="en-US" dirty="0"/>
              <a:t>Billing Portal</a:t>
            </a:r>
          </a:p>
          <a:p>
            <a:pPr lvl="1"/>
            <a:r>
              <a:rPr lang="en-US" dirty="0"/>
              <a:t>Classic Portal</a:t>
            </a:r>
          </a:p>
          <a:p>
            <a:pPr lvl="1"/>
            <a:r>
              <a:rPr lang="en-US" dirty="0"/>
              <a:t>“New” Azure Portal</a:t>
            </a:r>
          </a:p>
          <a:p>
            <a:r>
              <a:rPr lang="en-US" dirty="0"/>
              <a:t>Azure Resource Manager (ARM) automation</a:t>
            </a:r>
          </a:p>
          <a:p>
            <a:r>
              <a:rPr lang="en-US" dirty="0"/>
              <a:t>Support &amp; Getting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Visit</a:t>
            </a:r>
            <a:r>
              <a:rPr lang="en-US" dirty="0"/>
              <a:t> Microsoft’s Azure web site to get</a:t>
            </a:r>
          </a:p>
          <a:p>
            <a:pPr lvl="1"/>
            <a:r>
              <a:rPr lang="en-US" dirty="0"/>
              <a:t>Product details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Pricing</a:t>
            </a:r>
          </a:p>
          <a:p>
            <a:pPr lvl="1"/>
            <a:r>
              <a:rPr lang="en-US" dirty="0"/>
              <a:t>Security &amp; Compliance details</a:t>
            </a:r>
          </a:p>
          <a:p>
            <a:pPr lvl="1"/>
            <a:r>
              <a:rPr lang="en-US" dirty="0"/>
              <a:t>Find partners and resources</a:t>
            </a:r>
          </a:p>
          <a:p>
            <a:pPr lvl="1"/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www.azure.com</a:t>
            </a:r>
            <a:r>
              <a:rPr lang="en-US" dirty="0"/>
              <a:t> to learn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-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0088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enrollment for Online Services for a defined Term as specified on the Portal</a:t>
            </a:r>
          </a:p>
          <a:p>
            <a:r>
              <a:rPr lang="en-US" dirty="0"/>
              <a:t>You may purchase multiple Subscriptions, which may be administered separately and which will be governed by the terms of a separate Microsoft Online Subscription Agreement</a:t>
            </a:r>
          </a:p>
          <a:p>
            <a:r>
              <a:rPr lang="en-US" dirty="0"/>
              <a:t>Owned by an individual or an organization</a:t>
            </a:r>
          </a:p>
          <a:p>
            <a:r>
              <a:rPr lang="en-US" dirty="0"/>
              <a:t>Enables provisioning of services within an Azure data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Azure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286482" y="4816270"/>
            <a:ext cx="3124200" cy="639762"/>
          </a:xfrm>
        </p:spPr>
        <p:txBody>
          <a:bodyPr/>
          <a:lstStyle/>
          <a:p>
            <a:r>
              <a:rPr lang="en-US" dirty="0">
                <a:hlinkClick r:id="rId2"/>
              </a:rPr>
              <a:t>www.azure.com/free</a:t>
            </a:r>
            <a:r>
              <a:rPr lang="en-US" dirty="0"/>
              <a:t>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371600"/>
            <a:ext cx="7467600" cy="4495800"/>
          </a:xfrm>
        </p:spPr>
        <p:txBody>
          <a:bodyPr/>
          <a:lstStyle/>
          <a:p>
            <a:r>
              <a:rPr lang="en-US" sz="2800" b="1" dirty="0"/>
              <a:t>Azure Free Account</a:t>
            </a:r>
          </a:p>
          <a:p>
            <a:pPr lvl="1"/>
            <a:r>
              <a:rPr lang="en-US" sz="2400" dirty="0"/>
              <a:t>$200 Credit for first 30 days</a:t>
            </a:r>
          </a:p>
          <a:p>
            <a:pPr lvl="1"/>
            <a:r>
              <a:rPr lang="en-US" sz="2400" dirty="0"/>
              <a:t>Access to free tier of services after 30 days</a:t>
            </a:r>
          </a:p>
          <a:p>
            <a:pPr lvl="1"/>
            <a:r>
              <a:rPr lang="en-US" sz="2400" dirty="0"/>
              <a:t>Cap prevents overage</a:t>
            </a:r>
          </a:p>
          <a:p>
            <a:r>
              <a:rPr lang="en-US" sz="2800" b="1" dirty="0"/>
              <a:t>Azure Benefits</a:t>
            </a:r>
          </a:p>
          <a:p>
            <a:pPr lvl="1"/>
            <a:r>
              <a:rPr lang="en-US" sz="2400" dirty="0"/>
              <a:t>MSDN : Up to $150/</a:t>
            </a:r>
            <a:r>
              <a:rPr lang="en-US" sz="2400" dirty="0" err="1"/>
              <a:t>mo</a:t>
            </a:r>
            <a:r>
              <a:rPr lang="en-US" sz="2400" dirty="0"/>
              <a:t> credit </a:t>
            </a:r>
          </a:p>
          <a:p>
            <a:pPr lvl="1"/>
            <a:r>
              <a:rPr lang="en-US" sz="2400" dirty="0"/>
              <a:t>BizSpark Plus : From $150/</a:t>
            </a:r>
            <a:r>
              <a:rPr lang="en-US" sz="2400" dirty="0" err="1"/>
              <a:t>mo</a:t>
            </a:r>
            <a:r>
              <a:rPr lang="en-US" sz="2400" dirty="0"/>
              <a:t> to $10,000/</a:t>
            </a:r>
            <a:r>
              <a:rPr lang="en-US" sz="2400" dirty="0" err="1"/>
              <a:t>mo</a:t>
            </a:r>
            <a:r>
              <a:rPr lang="en-US" sz="2400" dirty="0"/>
              <a:t> credit</a:t>
            </a:r>
          </a:p>
          <a:p>
            <a:r>
              <a:rPr lang="en-US" sz="2800" b="1" dirty="0"/>
              <a:t>Academic offers</a:t>
            </a:r>
          </a:p>
          <a:p>
            <a:pPr lvl="1"/>
            <a:r>
              <a:rPr lang="en-US" sz="2400" dirty="0"/>
              <a:t>Visual Studio Community + $25/</a:t>
            </a:r>
            <a:r>
              <a:rPr lang="en-US" sz="2400" dirty="0" err="1"/>
              <a:t>mo</a:t>
            </a:r>
            <a:r>
              <a:rPr lang="en-US" sz="2400" dirty="0"/>
              <a:t> for 1 year</a:t>
            </a:r>
            <a:r>
              <a:rPr lang="en-US" sz="2400" b="1" dirty="0"/>
              <a:t> </a:t>
            </a:r>
          </a:p>
          <a:p>
            <a:r>
              <a:rPr lang="en-US" sz="2800" b="1" dirty="0"/>
              <a:t>Pay as you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82" y="1338330"/>
            <a:ext cx="3486246" cy="3352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44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7543800" cy="4265613"/>
          </a:xfrm>
        </p:spPr>
        <p:txBody>
          <a:bodyPr/>
          <a:lstStyle/>
          <a:p>
            <a:pPr>
              <a:spcBef>
                <a:spcPts val="422"/>
              </a:spcBef>
            </a:pPr>
            <a:r>
              <a:rPr lang="en-US" sz="2800" b="1" dirty="0"/>
              <a:t>Microsoft Accounts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Support Co-admin of all resources in subscription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to admin in classic Azure portal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Azure Active Directory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classic and modern Azure portals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Azure Resource compatible services to support Role Based Access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Identity and Access Management (IAM)</a:t>
            </a:r>
            <a:endParaRPr lang="en-US" sz="2800" dirty="0"/>
          </a:p>
          <a:p>
            <a:pPr lvl="1">
              <a:spcBef>
                <a:spcPts val="422"/>
              </a:spcBef>
            </a:pPr>
            <a:r>
              <a:rPr lang="en-US" sz="2400" dirty="0"/>
              <a:t>Enables per service/per role authorization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configuration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Requires Active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87" y="2743200"/>
            <a:ext cx="3122613" cy="312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19" y="1417638"/>
            <a:ext cx="3116751" cy="842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6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90800" y="1371600"/>
            <a:ext cx="327134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 err="1"/>
              <a:t>Quickstart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Manage</a:t>
            </a:r>
          </a:p>
          <a:p>
            <a:pPr>
              <a:buFontTx/>
              <a:buChar char="-"/>
            </a:pPr>
            <a:r>
              <a:rPr lang="en-US" sz="2000" dirty="0"/>
              <a:t>Users and Groups</a:t>
            </a:r>
          </a:p>
          <a:p>
            <a:pPr>
              <a:buFontTx/>
              <a:buChar char="-"/>
            </a:pPr>
            <a:r>
              <a:rPr lang="en-US" sz="2000" dirty="0"/>
              <a:t>Enterprise Applications</a:t>
            </a:r>
          </a:p>
          <a:p>
            <a:pPr>
              <a:buFontTx/>
              <a:buChar char="-"/>
            </a:pPr>
            <a:r>
              <a:rPr lang="en-US" sz="2000" dirty="0"/>
              <a:t>App Registrations</a:t>
            </a:r>
          </a:p>
          <a:p>
            <a:pPr>
              <a:buFontTx/>
              <a:buChar char="-"/>
            </a:pPr>
            <a:r>
              <a:rPr lang="en-US" sz="2000" dirty="0"/>
              <a:t>Application Proxy</a:t>
            </a:r>
          </a:p>
          <a:p>
            <a:pPr>
              <a:buFontTx/>
              <a:buChar char="-"/>
            </a:pPr>
            <a:r>
              <a:rPr lang="en-US" sz="2000" dirty="0"/>
              <a:t>Azure AD Connect</a:t>
            </a:r>
          </a:p>
          <a:p>
            <a:pPr>
              <a:buFontTx/>
              <a:buChar char="-"/>
            </a:pPr>
            <a:r>
              <a:rPr lang="en-US" sz="2000" dirty="0"/>
              <a:t>Domain Names</a:t>
            </a:r>
          </a:p>
          <a:p>
            <a:pPr>
              <a:buFontTx/>
              <a:buChar char="-"/>
            </a:pPr>
            <a:r>
              <a:rPr lang="en-US" sz="2000" dirty="0"/>
              <a:t>Mobility (MDM and MAM)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047389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Password Reset</a:t>
            </a:r>
          </a:p>
          <a:p>
            <a:pPr>
              <a:buFontTx/>
              <a:buChar char="-"/>
            </a:pPr>
            <a:r>
              <a:rPr lang="en-US" sz="2000" dirty="0"/>
              <a:t>Company Branding</a:t>
            </a:r>
          </a:p>
          <a:p>
            <a:pPr>
              <a:buFontTx/>
              <a:buChar char="-"/>
            </a:pPr>
            <a:r>
              <a:rPr lang="en-US" sz="2000" dirty="0"/>
              <a:t>User Settings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Notification Settings</a:t>
            </a:r>
          </a:p>
          <a:p>
            <a:pPr>
              <a:buFontTx/>
              <a:buChar char="-"/>
            </a:pPr>
            <a:r>
              <a:rPr lang="en-US" sz="2000" dirty="0"/>
              <a:t>Conditional Access</a:t>
            </a:r>
          </a:p>
          <a:p>
            <a:pPr>
              <a:buFontTx/>
              <a:buChar char="-"/>
            </a:pPr>
            <a:r>
              <a:rPr lang="en-US" sz="2000" dirty="0"/>
              <a:t>Named Networks</a:t>
            </a:r>
          </a:p>
          <a:p>
            <a:pPr marL="0" indent="0">
              <a:buNone/>
            </a:pPr>
            <a:r>
              <a:rPr lang="en-US" sz="2000" b="1" dirty="0"/>
              <a:t>Activity</a:t>
            </a:r>
          </a:p>
          <a:p>
            <a:pPr>
              <a:buFontTx/>
              <a:buChar char="-"/>
            </a:pPr>
            <a:r>
              <a:rPr lang="en-US" sz="2000" dirty="0"/>
              <a:t>Sign-ins - Audit Logs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pPr>
              <a:buFontTx/>
              <a:buChar char="-"/>
            </a:pPr>
            <a:r>
              <a:rPr lang="en-US" sz="2000" dirty="0"/>
              <a:t>Users at Risk</a:t>
            </a:r>
          </a:p>
          <a:p>
            <a:pPr>
              <a:buFontTx/>
              <a:buChar char="-"/>
            </a:pPr>
            <a:r>
              <a:rPr lang="en-US" sz="2000" dirty="0"/>
              <a:t>Risky Sign-ins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Options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1"/>
          </p:nvPr>
        </p:nvSpPr>
        <p:spPr>
          <a:xfrm>
            <a:off x="6096000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Settings</a:t>
            </a:r>
          </a:p>
          <a:p>
            <a:pPr>
              <a:buFontTx/>
              <a:buChar char="-"/>
            </a:pPr>
            <a:r>
              <a:rPr lang="en-US" sz="2000" dirty="0"/>
              <a:t>Programmatic Deployment</a:t>
            </a:r>
          </a:p>
          <a:p>
            <a:pPr>
              <a:buFontTx/>
              <a:buChar char="-"/>
            </a:pPr>
            <a:r>
              <a:rPr lang="en-US" sz="2000" dirty="0"/>
              <a:t>Resource Groups</a:t>
            </a:r>
          </a:p>
          <a:p>
            <a:pPr>
              <a:buFontTx/>
              <a:buChar char="-"/>
            </a:pPr>
            <a:r>
              <a:rPr lang="en-US" sz="2000" dirty="0"/>
              <a:t>Resources</a:t>
            </a:r>
          </a:p>
          <a:p>
            <a:pPr>
              <a:buFontTx/>
              <a:buChar char="-"/>
            </a:pPr>
            <a:r>
              <a:rPr lang="en-US" sz="2000" dirty="0"/>
              <a:t>Usage + Quotas</a:t>
            </a:r>
          </a:p>
          <a:p>
            <a:pPr>
              <a:buFontTx/>
              <a:buChar char="-"/>
            </a:pPr>
            <a:r>
              <a:rPr lang="en-US" sz="2000" dirty="0"/>
              <a:t>Management certificates</a:t>
            </a:r>
          </a:p>
          <a:p>
            <a:pPr>
              <a:buFontTx/>
              <a:buChar char="-"/>
            </a:pPr>
            <a:r>
              <a:rPr lang="en-US" sz="2000" dirty="0"/>
              <a:t>My permissions</a:t>
            </a:r>
          </a:p>
          <a:p>
            <a:pPr>
              <a:buFontTx/>
              <a:buChar char="-"/>
            </a:pPr>
            <a:r>
              <a:rPr lang="en-US" sz="2000" dirty="0"/>
              <a:t>Resource providers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Resource locks</a:t>
            </a:r>
          </a:p>
          <a:p>
            <a:pPr marL="0" indent="0">
              <a:buNone/>
            </a:pPr>
            <a:r>
              <a:rPr lang="en-US" sz="2000" b="1" dirty="0"/>
              <a:t>Support + Troubleshooting</a:t>
            </a:r>
          </a:p>
          <a:p>
            <a:pPr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2"/>
          </p:nvPr>
        </p:nvSpPr>
        <p:spPr>
          <a:xfrm>
            <a:off x="2590800" y="1371600"/>
            <a:ext cx="3271345" cy="45719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/>
              <a:t>Access Control</a:t>
            </a:r>
          </a:p>
          <a:p>
            <a:pPr>
              <a:buFontTx/>
              <a:buChar char="-"/>
            </a:pPr>
            <a:r>
              <a:rPr lang="en-US" sz="2000" dirty="0"/>
              <a:t>Diagnose and solve </a:t>
            </a:r>
          </a:p>
          <a:p>
            <a:pPr marL="0" indent="0">
              <a:buNone/>
            </a:pPr>
            <a:r>
              <a:rPr lang="en-US" sz="2000" b="1" dirty="0"/>
              <a:t>Billing</a:t>
            </a:r>
          </a:p>
          <a:p>
            <a:pPr>
              <a:buFontTx/>
              <a:buChar char="-"/>
            </a:pPr>
            <a:r>
              <a:rPr lang="en-US" sz="2000" dirty="0"/>
              <a:t>Invoices</a:t>
            </a:r>
          </a:p>
          <a:p>
            <a:pPr>
              <a:buFontTx/>
              <a:buChar char="-"/>
            </a:pPr>
            <a:r>
              <a:rPr lang="en-US" sz="2000" dirty="0"/>
              <a:t>Cost analysis</a:t>
            </a:r>
          </a:p>
          <a:p>
            <a:pPr>
              <a:buFontTx/>
              <a:buChar char="-"/>
            </a:pPr>
            <a:r>
              <a:rPr lang="en-US" sz="2000" dirty="0"/>
              <a:t>External Services</a:t>
            </a:r>
          </a:p>
          <a:p>
            <a:pPr>
              <a:buFontTx/>
              <a:buChar char="-"/>
            </a:pPr>
            <a:r>
              <a:rPr lang="en-US" sz="2000" dirty="0"/>
              <a:t>Payment methods</a:t>
            </a:r>
          </a:p>
          <a:p>
            <a:pPr>
              <a:buFontTx/>
              <a:buChar char="-"/>
            </a:pPr>
            <a:r>
              <a:rPr lang="en-US" sz="2000" dirty="0"/>
              <a:t>Partner info</a:t>
            </a:r>
          </a:p>
          <a:p>
            <a:pPr>
              <a:buFontTx/>
              <a:buChar char="-"/>
            </a:pPr>
            <a:r>
              <a:rPr lang="en-US" sz="2000" dirty="0"/>
              <a:t>Email my invoice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7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/>
              <a:t>Provision subscription</a:t>
            </a:r>
          </a:p>
          <a:p>
            <a:r>
              <a:rPr lang="en-US" sz="3600" dirty="0"/>
              <a:t>Setup RBAC</a:t>
            </a:r>
          </a:p>
          <a:p>
            <a:r>
              <a:rPr lang="en-US" sz="3600" dirty="0"/>
              <a:t>Create user &amp; login </a:t>
            </a:r>
          </a:p>
          <a:p>
            <a:r>
              <a:rPr lang="en-US" sz="3600" dirty="0"/>
              <a:t>Show dashboard</a:t>
            </a:r>
          </a:p>
        </p:txBody>
      </p:sp>
    </p:spTree>
    <p:extLst>
      <p:ext uri="{BB962C8B-B14F-4D97-AF65-F5344CB8AC3E}">
        <p14:creationId xmlns:p14="http://schemas.microsoft.com/office/powerpoint/2010/main" val="11202133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 - Portals</a:t>
            </a:r>
          </a:p>
        </p:txBody>
      </p:sp>
    </p:spTree>
    <p:extLst>
      <p:ext uri="{BB962C8B-B14F-4D97-AF65-F5344CB8AC3E}">
        <p14:creationId xmlns:p14="http://schemas.microsoft.com/office/powerpoint/2010/main" val="196666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– Management Portals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7412" y="1600591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portal.azure.com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4274784"/>
            <a:ext cx="5070212" cy="1658093"/>
          </a:xfrm>
          <a:ln>
            <a:noFill/>
          </a:ln>
        </p:spPr>
        <p:txBody>
          <a:bodyPr/>
          <a:lstStyle/>
          <a:p>
            <a:r>
              <a:rPr lang="en-US" sz="1800" dirty="0"/>
              <a:t>Highly customizable</a:t>
            </a:r>
          </a:p>
          <a:p>
            <a:r>
              <a:rPr lang="en-US" sz="1800" dirty="0"/>
              <a:t>Search, Blades, and Lenses</a:t>
            </a:r>
          </a:p>
          <a:p>
            <a:r>
              <a:rPr lang="en-US" sz="1800" dirty="0"/>
              <a:t>Resource grouped provisioning</a:t>
            </a:r>
          </a:p>
          <a:p>
            <a:r>
              <a:rPr lang="en-US" sz="1800" dirty="0"/>
              <a:t>Role based access control (RBAC)</a:t>
            </a:r>
          </a:p>
          <a:p>
            <a:r>
              <a:rPr lang="en-US" sz="1800" dirty="0"/>
              <a:t>Advanced monitoring and troubleshooting</a:t>
            </a:r>
          </a:p>
          <a:p>
            <a:r>
              <a:rPr lang="en-US" sz="1800" dirty="0"/>
              <a:t>Self service ticketing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9800" y="162962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manage.windowsazure.com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9771"/>
            <a:ext cx="4232012" cy="2380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73" r="2784"/>
          <a:stretch/>
        </p:blipFill>
        <p:spPr>
          <a:xfrm>
            <a:off x="1066800" y="1828800"/>
            <a:ext cx="3873500" cy="238050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1092200" y="4303814"/>
            <a:ext cx="5070212" cy="16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Subscription centric</a:t>
            </a:r>
          </a:p>
          <a:p>
            <a:r>
              <a:rPr lang="en-US" sz="1800" dirty="0"/>
              <a:t>Visibility of all resources</a:t>
            </a:r>
          </a:p>
          <a:p>
            <a:r>
              <a:rPr lang="en-US" sz="1800" dirty="0"/>
              <a:t>Contextual toolbars</a:t>
            </a:r>
          </a:p>
          <a:p>
            <a:r>
              <a:rPr lang="en-US" sz="1800" dirty="0"/>
              <a:t>Consistent create</a:t>
            </a:r>
          </a:p>
          <a:p>
            <a:r>
              <a:rPr lang="en-US" sz="1800" dirty="0"/>
              <a:t>Help system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098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Application </a:t>
            </a:r>
            <a:r>
              <a:rPr lang="en-US" dirty="0"/>
              <a:t>Services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 – Web, Mobile, API and Logic apps</a:t>
            </a:r>
          </a:p>
          <a:p>
            <a:r>
              <a:rPr lang="en-US" dirty="0"/>
              <a:t>Hosting Plans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715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Azure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447800"/>
            <a:ext cx="6629400" cy="4418019"/>
          </a:xfrm>
        </p:spPr>
        <p:txBody>
          <a:bodyPr/>
          <a:lstStyle/>
          <a:p>
            <a:r>
              <a:rPr lang="en-US" sz="2800" b="1" dirty="0"/>
              <a:t>Blades</a:t>
            </a:r>
            <a:r>
              <a:rPr lang="en-US" sz="2800" dirty="0"/>
              <a:t> are a vertical partition of content currently being viewed</a:t>
            </a:r>
          </a:p>
          <a:p>
            <a:r>
              <a:rPr lang="en-US" sz="2800" dirty="0"/>
              <a:t>Additional levels of detail can be drilled into with additional blades added to right</a:t>
            </a:r>
          </a:p>
          <a:p>
            <a:r>
              <a:rPr lang="en-US" sz="2800" dirty="0"/>
              <a:t>Customizable </a:t>
            </a:r>
            <a:r>
              <a:rPr lang="en-US" sz="2800" b="1" dirty="0"/>
              <a:t>dashboard</a:t>
            </a:r>
            <a:r>
              <a:rPr lang="en-US" sz="2800" dirty="0"/>
              <a:t> views allow you to pin what you need where you want it</a:t>
            </a:r>
          </a:p>
          <a:p>
            <a:r>
              <a:rPr lang="en-US" sz="2800" dirty="0"/>
              <a:t>Powerful </a:t>
            </a:r>
            <a:r>
              <a:rPr lang="en-US" sz="2800" b="1" dirty="0"/>
              <a:t>search</a:t>
            </a:r>
            <a:r>
              <a:rPr lang="en-US" sz="2800" dirty="0"/>
              <a:t> enables you to find anything by name or by type</a:t>
            </a:r>
          </a:p>
          <a:p>
            <a:r>
              <a:rPr lang="en-US" sz="2800" dirty="0"/>
              <a:t>Support provisioning with ARM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901">
            <a:off x="7067297" y="647941"/>
            <a:ext cx="4876204" cy="3430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itle 6"/>
          <p:cNvSpPr txBox="1">
            <a:spLocks/>
          </p:cNvSpPr>
          <p:nvPr/>
        </p:nvSpPr>
        <p:spPr bwMode="auto">
          <a:xfrm>
            <a:off x="6667993" y="502920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77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  <a:p>
            <a:pPr lvl="1"/>
            <a:r>
              <a:rPr lang="en-US" dirty="0"/>
              <a:t>Web, Mobile, Logic, or Flow Apps</a:t>
            </a:r>
          </a:p>
          <a:p>
            <a:r>
              <a:rPr lang="en-US" dirty="0"/>
              <a:t>App Service Plans</a:t>
            </a:r>
          </a:p>
          <a:p>
            <a:pPr lvl="1"/>
            <a:r>
              <a:rPr lang="en-US" dirty="0"/>
              <a:t>Managed compute infrastructure for your App Services</a:t>
            </a:r>
          </a:p>
          <a:p>
            <a:pPr lvl="1"/>
            <a:r>
              <a:rPr lang="en-US" dirty="0"/>
              <a:t>Hosting configuration</a:t>
            </a:r>
          </a:p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Logical containers for organizing and managing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98668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based service definition</a:t>
            </a:r>
          </a:p>
          <a:p>
            <a:r>
              <a:rPr lang="en-US" dirty="0"/>
              <a:t>Scriptable via PowerShell, .NET and other tools to provision services with specific settings</a:t>
            </a:r>
          </a:p>
          <a:p>
            <a:r>
              <a:rPr lang="en-US" dirty="0"/>
              <a:t>Repeatable!</a:t>
            </a:r>
          </a:p>
          <a:p>
            <a:r>
              <a:rPr lang="en-US" dirty="0"/>
              <a:t>New Portal is ARM focused as well as RBAC enabled</a:t>
            </a:r>
          </a:p>
        </p:txBody>
      </p:sp>
    </p:spTree>
    <p:extLst>
      <p:ext uri="{BB962C8B-B14F-4D97-AF65-F5344CB8AC3E}">
        <p14:creationId xmlns:p14="http://schemas.microsoft.com/office/powerpoint/2010/main" val="30177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Classic Portal</a:t>
            </a:r>
          </a:p>
          <a:p>
            <a:r>
              <a:rPr lang="en-US" sz="4000" dirty="0"/>
              <a:t>New Portal</a:t>
            </a:r>
          </a:p>
          <a:p>
            <a:r>
              <a:rPr lang="en-US" sz="4000" dirty="0"/>
              <a:t>Preview Portal</a:t>
            </a:r>
          </a:p>
        </p:txBody>
      </p:sp>
    </p:spTree>
    <p:extLst>
      <p:ext uri="{BB962C8B-B14F-4D97-AF65-F5344CB8AC3E}">
        <p14:creationId xmlns:p14="http://schemas.microsoft.com/office/powerpoint/2010/main" val="22562244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- App Services101</a:t>
            </a:r>
          </a:p>
        </p:txBody>
      </p:sp>
    </p:spTree>
    <p:extLst>
      <p:ext uri="{BB962C8B-B14F-4D97-AF65-F5344CB8AC3E}">
        <p14:creationId xmlns:p14="http://schemas.microsoft.com/office/powerpoint/2010/main" val="15970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App Services?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002" y="1659947"/>
            <a:ext cx="10973997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VM’s are heavy weight and cumbersome. Isn’t there an easier way to do PaaS?</a:t>
            </a: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53" b="1" kern="0" dirty="0">
                <a:solidFill>
                  <a:srgbClr val="1874CD"/>
                </a:solidFill>
                <a:latin typeface="+mj-lt"/>
                <a:cs typeface="Arial" panose="020B0604020202020204" pitchFamily="34" charset="0"/>
              </a:rPr>
              <a:t>Reality</a:t>
            </a:r>
            <a: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App Services provide an easy way to create and deploy web based applications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Quickly create from templates, the gallery or from Visual Studio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Deployment slots allow for staged delivery of new versions of the application</a:t>
            </a:r>
          </a:p>
          <a:p>
            <a:pPr marL="448193" indent="-448193" defTabSz="89638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kern="0" dirty="0">
                <a:latin typeface="+mj-lt"/>
                <a:cs typeface="Arial" panose="020B0604020202020204" pitchFamily="34" charset="0"/>
              </a:rPr>
              <a:t>Get started at 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hlinkClick r:id="rId3"/>
              </a:rPr>
              <a:t>www.Azure.com/Free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4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App Service?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 as a Service (</a:t>
            </a:r>
            <a:r>
              <a:rPr lang="en-US" dirty="0" err="1">
                <a:solidFill>
                  <a:srgbClr val="1874CD"/>
                </a:solidFill>
              </a:rPr>
              <a:t>Paas</a:t>
            </a:r>
            <a:r>
              <a:rPr lang="en-US" dirty="0"/>
              <a:t>)</a:t>
            </a:r>
          </a:p>
          <a:p>
            <a:r>
              <a:rPr lang="en-US" dirty="0"/>
              <a:t>A scalable system architecture that uses compute instances in Azure to implement core features of a solution – </a:t>
            </a:r>
            <a:r>
              <a:rPr lang="en-US" dirty="0">
                <a:solidFill>
                  <a:srgbClr val="1874CD"/>
                </a:solidFill>
              </a:rPr>
              <a:t>KUDU</a:t>
            </a:r>
          </a:p>
          <a:p>
            <a:r>
              <a:rPr lang="en-US" dirty="0"/>
              <a:t>Endpoints that are </a:t>
            </a:r>
            <a:r>
              <a:rPr lang="en-US" dirty="0">
                <a:solidFill>
                  <a:srgbClr val="1874CD"/>
                </a:solidFill>
              </a:rPr>
              <a:t>load balanced</a:t>
            </a:r>
          </a:p>
          <a:p>
            <a:r>
              <a:rPr lang="en-US" dirty="0"/>
              <a:t>Dynamically </a:t>
            </a:r>
            <a:r>
              <a:rPr lang="en-US" dirty="0">
                <a:solidFill>
                  <a:srgbClr val="1874CD"/>
                </a:solidFill>
              </a:rPr>
              <a:t>scalable</a:t>
            </a:r>
          </a:p>
          <a:p>
            <a:r>
              <a:rPr lang="en-US" dirty="0"/>
              <a:t>Driven by </a:t>
            </a:r>
            <a:r>
              <a:rPr lang="en-US" dirty="0">
                <a:solidFill>
                  <a:srgbClr val="1874CD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935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80262" y="3425428"/>
            <a:ext cx="453365" cy="266994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07597" y="3832366"/>
            <a:ext cx="3044640" cy="1874105"/>
            <a:chOff x="8728103" y="4231511"/>
            <a:chExt cx="2635145" cy="16265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00ABE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8728103" y="5010007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API Apps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28103" y="5444057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Easily build and consume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APIs in the cloud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5311" y="1428777"/>
            <a:ext cx="3906349" cy="1901242"/>
            <a:chOff x="5434663" y="1339128"/>
            <a:chExt cx="3380957" cy="1650149"/>
          </a:xfrm>
        </p:grpSpPr>
        <p:sp>
          <p:nvSpPr>
            <p:cNvPr id="14" name="TextBox 13"/>
            <p:cNvSpPr txBox="1"/>
            <p:nvPr/>
          </p:nvSpPr>
          <p:spPr>
            <a:xfrm>
              <a:off x="5648241" y="2147024"/>
              <a:ext cx="2929173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Web Apps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4663" y="2575226"/>
              <a:ext cx="3380957" cy="414051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/>
            <a:p>
              <a:pPr algn="ctr" defTabSz="896030">
                <a:lnSpc>
                  <a:spcPts val="1500"/>
                </a:lnSpc>
                <a:defRPr/>
              </a:pP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Web apps that scale </a:t>
              </a:r>
              <a:br>
                <a:rPr lang="en-US" sz="1400" kern="0" dirty="0">
                  <a:latin typeface="+mj-lt"/>
                  <a:cs typeface="Arial" panose="020B0604020202020204" pitchFamily="34" charset="0"/>
                </a:rPr>
              </a:b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with your business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707597" y="1381905"/>
            <a:ext cx="3044641" cy="1956350"/>
            <a:chOff x="8642021" y="1291297"/>
            <a:chExt cx="2635146" cy="1697979"/>
          </a:xfrm>
        </p:grpSpPr>
        <p:sp>
          <p:nvSpPr>
            <p:cNvPr id="20" name="TextBox 19"/>
            <p:cNvSpPr txBox="1"/>
            <p:nvPr/>
          </p:nvSpPr>
          <p:spPr>
            <a:xfrm>
              <a:off x="8642022" y="21470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Mobile</a:t>
              </a:r>
              <a:r>
                <a:rPr lang="en-US" sz="1764" kern="0" dirty="0">
                  <a:solidFill>
                    <a:schemeClr val="tx1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 Apps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021" y="257522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Build Mobile apps 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for any device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8781618" y="1534325"/>
            <a:ext cx="0" cy="404920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6018755" y="3501197"/>
            <a:ext cx="5405517" cy="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5961592" y="3796183"/>
            <a:ext cx="3044640" cy="1888166"/>
            <a:chOff x="5839825" y="1775527"/>
            <a:chExt cx="2635145" cy="16387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39825" y="25757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LOGIC Apps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39825" y="300027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Automate business process across SaaS and on-premises 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00401" y="1048602"/>
            <a:ext cx="4660997" cy="492062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02" tIns="44802" rIns="89602" bIns="44802" numCol="1" rtlCol="0" anchor="b" anchorCtr="0" compatLnSpc="1">
            <a:prstTxWarp prst="textNoShape">
              <a:avLst/>
            </a:prstTxWarp>
          </a:bodyPr>
          <a:lstStyle/>
          <a:p>
            <a:pPr algn="ctr" defTabSz="895736"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Application Services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1239" y="1647103"/>
            <a:ext cx="3660206" cy="3643536"/>
            <a:chOff x="827088" y="-3463925"/>
            <a:chExt cx="3833812" cy="3816350"/>
          </a:xfrm>
          <a:solidFill>
            <a:srgbClr val="00ABEB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 That Scale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in your favorite language and IDE –</a:t>
            </a:r>
            <a:br>
              <a:rPr lang="en-US" sz="2800" dirty="0"/>
            </a:br>
            <a:r>
              <a:rPr lang="en-US" sz="2800" dirty="0"/>
              <a:t>.NET, </a:t>
            </a:r>
            <a:r>
              <a:rPr lang="en-US" sz="2800" dirty="0" err="1"/>
              <a:t>NodeJS</a:t>
            </a:r>
            <a:r>
              <a:rPr lang="en-US" sz="2800" dirty="0"/>
              <a:t>, PHP, Python, or Java – to</a:t>
            </a:r>
            <a:br>
              <a:rPr lang="en-US" sz="2800" dirty="0"/>
            </a:br>
            <a:r>
              <a:rPr lang="en-US" sz="2800" dirty="0"/>
              <a:t>build web apps and APIs faster than ever</a:t>
            </a:r>
          </a:p>
          <a:p>
            <a:r>
              <a:rPr lang="en-US" sz="2800" dirty="0"/>
              <a:t>Be more agile with continuous integration</a:t>
            </a:r>
            <a:br>
              <a:rPr lang="en-US" sz="2800" dirty="0"/>
            </a:br>
            <a:r>
              <a:rPr lang="en-US" sz="2800" dirty="0"/>
              <a:t>using Visual Studio Team Services or</a:t>
            </a:r>
            <a:br>
              <a:rPr lang="en-US" sz="2800" dirty="0"/>
            </a:br>
            <a:r>
              <a:rPr lang="en-US" sz="2800" dirty="0"/>
              <a:t>GitHub and with live-site debugging</a:t>
            </a:r>
          </a:p>
          <a:p>
            <a:r>
              <a:rPr lang="en-US" sz="2800" dirty="0"/>
              <a:t>Easily scale applications on-demand with</a:t>
            </a:r>
            <a:br>
              <a:rPr lang="en-US" sz="2800" dirty="0"/>
            </a:br>
            <a:r>
              <a:rPr lang="en-US" sz="2800" dirty="0"/>
              <a:t>high availability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7" y="1828799"/>
            <a:ext cx="4375504" cy="3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App </a:t>
            </a:r>
            <a:r>
              <a:rPr lang="en-US" dirty="0"/>
              <a:t>Services Deeper Dive –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Tools for Websites</a:t>
            </a:r>
          </a:p>
          <a:p>
            <a:r>
              <a:rPr lang="en-US" dirty="0"/>
              <a:t>Logging and Debugging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Kudu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3542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49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Understanding Azure Resources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8991600" cy="4495800"/>
          </a:xfrm>
        </p:spPr>
        <p:txBody>
          <a:bodyPr/>
          <a:lstStyle/>
          <a:p>
            <a:r>
              <a:rPr lang="en-US" sz="2800" dirty="0"/>
              <a:t>App Services</a:t>
            </a:r>
          </a:p>
          <a:p>
            <a:pPr lvl="1"/>
            <a:r>
              <a:rPr lang="en-US" sz="2400" dirty="0"/>
              <a:t>Web, Mobile, Logic or Flow Apps</a:t>
            </a:r>
          </a:p>
          <a:p>
            <a:r>
              <a:rPr lang="en-US" sz="2800" dirty="0"/>
              <a:t>App Service Plans</a:t>
            </a:r>
          </a:p>
          <a:p>
            <a:pPr lvl="1"/>
            <a:r>
              <a:rPr lang="en-US" sz="2400" dirty="0"/>
              <a:t>Managed compute infrastructure for your App Services</a:t>
            </a:r>
          </a:p>
          <a:p>
            <a:pPr lvl="1"/>
            <a:r>
              <a:rPr lang="en-US" sz="2400" dirty="0"/>
              <a:t>Hosting configuration</a:t>
            </a:r>
          </a:p>
          <a:p>
            <a:r>
              <a:rPr lang="en-US" sz="2800" dirty="0"/>
              <a:t>Resource Groups</a:t>
            </a:r>
          </a:p>
          <a:p>
            <a:pPr lvl="1"/>
            <a:r>
              <a:rPr lang="en-US" sz="2400" dirty="0"/>
              <a:t>Logical containers for organizing and managing azure 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2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Provision a Web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</a:t>
            </a:r>
          </a:p>
          <a:p>
            <a:pPr marL="300031" lvl="1" indent="0">
              <a:buNone/>
            </a:pPr>
            <a:r>
              <a:rPr lang="en-US" dirty="0"/>
              <a:t>Using the Azure 2.x SDK tools installed you can provision and deploy to an Azure Web App Service</a:t>
            </a:r>
          </a:p>
          <a:p>
            <a:pPr marL="0" indent="0">
              <a:buNone/>
            </a:pPr>
            <a:r>
              <a:rPr lang="en-US" dirty="0"/>
              <a:t>“Classic” management portal</a:t>
            </a:r>
          </a:p>
          <a:p>
            <a:pPr marL="300031" lvl="1" indent="0">
              <a:buNone/>
            </a:pPr>
            <a:r>
              <a:rPr lang="en-US" dirty="0">
                <a:hlinkClick r:id="rId2"/>
              </a:rPr>
              <a:t>http://manage.windowsazure.com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“New” resource management portal</a:t>
            </a:r>
          </a:p>
          <a:p>
            <a:pPr marL="300031" lvl="1" indent="0">
              <a:buNone/>
            </a:pPr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61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Visual Studio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the project in Visual Studio right click and go to Publish.</a:t>
            </a:r>
          </a:p>
          <a:p>
            <a:endParaRPr lang="en-US" dirty="0"/>
          </a:p>
          <a:p>
            <a:r>
              <a:rPr lang="en-US" dirty="0"/>
              <a:t>You can create new Web Apps or use existing ones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C:\Users\Mike\AppData\Local\Temp\SNAGHTMLa32f73a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99042"/>
            <a:ext cx="5486400" cy="3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Using Azure Management Portal – </a:t>
            </a:r>
            <a:r>
              <a:rPr lang="en-US" sz="2800" dirty="0">
                <a:solidFill>
                  <a:srgbClr val="1874CD"/>
                </a:solidFill>
                <a:hlinkClick r:id="rId3"/>
              </a:rPr>
              <a:t>http://portal.azure.com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Create an empty website or a solution</a:t>
            </a:r>
            <a:br>
              <a:rPr lang="en-US" sz="2800" dirty="0"/>
            </a:br>
            <a:r>
              <a:rPr lang="en-US" sz="2800" dirty="0"/>
              <a:t>made up of multiple resources</a:t>
            </a:r>
          </a:p>
          <a:p>
            <a:r>
              <a:rPr lang="en-US" sz="2800" dirty="0"/>
              <a:t>Uses “Resource Groups” to group</a:t>
            </a:r>
            <a:br>
              <a:rPr lang="en-US" sz="2800" dirty="0"/>
            </a:br>
            <a:r>
              <a:rPr lang="en-US" sz="2800" dirty="0"/>
              <a:t>resources that share the same lifecycle</a:t>
            </a:r>
            <a:br>
              <a:rPr lang="en-US" sz="2800" dirty="0"/>
            </a:br>
            <a:r>
              <a:rPr lang="en-US" sz="2800" dirty="0"/>
              <a:t>for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4" y="2286000"/>
            <a:ext cx="4266306" cy="402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1563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Classic Portal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4838"/>
            <a:ext cx="5486400" cy="639762"/>
          </a:xfrm>
        </p:spPr>
        <p:txBody>
          <a:bodyPr/>
          <a:lstStyle/>
          <a:p>
            <a:r>
              <a:rPr lang="en-US" dirty="0"/>
              <a:t>Classic Management Portal – </a:t>
            </a:r>
            <a:r>
              <a:rPr lang="en-US" dirty="0">
                <a:hlinkClick r:id="rId2"/>
              </a:rPr>
              <a:t>https://manage.windowsazure.com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49550"/>
            <a:ext cx="5486400" cy="3575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basic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Uses defaults for Resource Group</a:t>
            </a:r>
          </a:p>
          <a:p>
            <a:pPr>
              <a:lnSpc>
                <a:spcPct val="150000"/>
              </a:lnSpc>
            </a:pPr>
            <a:r>
              <a:rPr lang="en-US" dirty="0"/>
              <a:t>Little choice of service plan options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6347" y="2292350"/>
            <a:ext cx="442570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Portal – Tools &amp; Configuration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General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Overview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Activity Log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Access Control (IAM)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Tags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Diagnose &amp; Solve Problems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App Deployment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 err="1"/>
              <a:t>Quickstart</a:t>
            </a:r>
            <a:endParaRPr lang="en-US" sz="1600" dirty="0"/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credentials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Slots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Options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Continuous Delivery (Preview)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Authentication (ACS)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Backups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Custom Domains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2"/>
          </p:nvPr>
        </p:nvSpPr>
        <p:spPr>
          <a:xfrm>
            <a:off x="3467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600" dirty="0"/>
              <a:t>SSL Certificates</a:t>
            </a:r>
          </a:p>
          <a:p>
            <a:pPr>
              <a:buFontTx/>
              <a:buChar char="-"/>
            </a:pPr>
            <a:r>
              <a:rPr lang="en-US" sz="1600" dirty="0"/>
              <a:t>Networking</a:t>
            </a:r>
          </a:p>
          <a:p>
            <a:pPr>
              <a:buFontTx/>
              <a:buChar char="-"/>
            </a:pPr>
            <a:r>
              <a:rPr lang="en-US" sz="1600" dirty="0"/>
              <a:t>Scale Up</a:t>
            </a:r>
          </a:p>
          <a:p>
            <a:pPr>
              <a:buFontTx/>
              <a:buChar char="-"/>
            </a:pPr>
            <a:r>
              <a:rPr lang="en-US" sz="1600" dirty="0"/>
              <a:t>Scale Out</a:t>
            </a:r>
          </a:p>
          <a:p>
            <a:pPr>
              <a:buFontTx/>
              <a:buChar char="-"/>
            </a:pPr>
            <a:r>
              <a:rPr lang="en-US" sz="1600" dirty="0"/>
              <a:t>Security Scanning</a:t>
            </a:r>
          </a:p>
          <a:p>
            <a:pPr>
              <a:buFontTx/>
              <a:buChar char="-"/>
            </a:pPr>
            <a:r>
              <a:rPr lang="en-US" sz="1600" dirty="0"/>
              <a:t>Web Jobs</a:t>
            </a:r>
          </a:p>
          <a:p>
            <a:pPr>
              <a:buFontTx/>
              <a:buChar char="-"/>
            </a:pPr>
            <a:r>
              <a:rPr lang="en-US" sz="1600" dirty="0"/>
              <a:t>Push</a:t>
            </a:r>
          </a:p>
          <a:p>
            <a:pPr>
              <a:buFontTx/>
              <a:buChar char="-"/>
            </a:pPr>
            <a:r>
              <a:rPr lang="en-US" sz="1600" dirty="0"/>
              <a:t>MySQL In App (Preview)</a:t>
            </a:r>
          </a:p>
          <a:p>
            <a:pPr>
              <a:buFontTx/>
              <a:buChar char="-"/>
            </a:pPr>
            <a:r>
              <a:rPr lang="en-US" sz="1600" dirty="0"/>
              <a:t>Properties</a:t>
            </a:r>
          </a:p>
          <a:p>
            <a:pPr>
              <a:buFontTx/>
              <a:buChar char="-"/>
            </a:pPr>
            <a:r>
              <a:rPr lang="en-US" sz="1600" dirty="0"/>
              <a:t>Locks</a:t>
            </a:r>
          </a:p>
          <a:p>
            <a:pPr>
              <a:buFontTx/>
              <a:buChar char="-"/>
            </a:pPr>
            <a:r>
              <a:rPr lang="en-US" sz="1600" dirty="0"/>
              <a:t>Automation Script</a:t>
            </a:r>
          </a:p>
          <a:p>
            <a:pPr marL="0" indent="0">
              <a:buNone/>
            </a:pPr>
            <a:r>
              <a:rPr lang="en-US" sz="1600" b="1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Quotas</a:t>
            </a:r>
          </a:p>
          <a:p>
            <a:pPr>
              <a:buFontTx/>
              <a:buChar char="-"/>
            </a:pPr>
            <a:r>
              <a:rPr lang="en-US" sz="1600" dirty="0"/>
              <a:t>Change App Service Plan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Content Placeholder 7"/>
          <p:cNvSpPr>
            <a:spLocks noGrp="1"/>
          </p:cNvSpPr>
          <p:nvPr>
            <p:ph sz="half" idx="4294967295"/>
          </p:nvPr>
        </p:nvSpPr>
        <p:spPr>
          <a:xfrm>
            <a:off x="6324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Development Tools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Clone App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Console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Advanced Tools (Kudu)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Editor (Preview)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Performance test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PHP Debugging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Testing in Production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Extensions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Mobile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Tables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API’s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Data connections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API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API Definitions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CORS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4294967295"/>
          </p:nvPr>
        </p:nvSpPr>
        <p:spPr>
          <a:xfrm>
            <a:off x="9182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Monitoring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Insights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Alerts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 Logs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Log Stream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Process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(Apps)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(Svc)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Live HTTP Traffic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Events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FREB logs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Support + Troubleshooting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Health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Advisor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Failure History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Diagnostics as a Service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Mitigate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New Support request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5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 Service Provisioning</a:t>
            </a:r>
          </a:p>
        </p:txBody>
      </p:sp>
    </p:spTree>
    <p:extLst>
      <p:ext uri="{BB962C8B-B14F-4D97-AF65-F5344CB8AC3E}">
        <p14:creationId xmlns:p14="http://schemas.microsoft.com/office/powerpoint/2010/main" val="13999847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- Settings</a:t>
            </a:r>
          </a:p>
        </p:txBody>
      </p:sp>
    </p:spTree>
    <p:extLst>
      <p:ext uri="{BB962C8B-B14F-4D97-AF65-F5344CB8AC3E}">
        <p14:creationId xmlns:p14="http://schemas.microsoft.com/office/powerpoint/2010/main" val="27980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 </a:t>
            </a:r>
            <a:r>
              <a:rPr lang="en-US" dirty="0" smtClean="0"/>
              <a:t>DevOps </a:t>
            </a:r>
            <a:r>
              <a:rPr lang="en-US" dirty="0"/>
              <a:t>101 with Azure and Team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  <a:p>
            <a:r>
              <a:rPr lang="en-US" dirty="0"/>
              <a:t>Managing Work</a:t>
            </a:r>
          </a:p>
          <a:p>
            <a:r>
              <a:rPr lang="en-US" dirty="0"/>
              <a:t>Working with code</a:t>
            </a:r>
          </a:p>
          <a:p>
            <a:r>
              <a:rPr lang="en-US" dirty="0"/>
              <a:t>Build &amp; Test</a:t>
            </a:r>
          </a:p>
          <a:p>
            <a:r>
              <a:rPr lang="en-US" dirty="0"/>
              <a:t>Release Management</a:t>
            </a:r>
          </a:p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0667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App Settings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1609" y="1219200"/>
            <a:ext cx="8669249" cy="4882421"/>
            <a:chOff x="1329864" y="1155332"/>
            <a:chExt cx="9545953" cy="56669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0419"/>
            <a:stretch/>
          </p:blipFill>
          <p:spPr>
            <a:xfrm>
              <a:off x="7671447" y="1180487"/>
              <a:ext cx="1571519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9581" b="419"/>
            <a:stretch/>
          </p:blipFill>
          <p:spPr>
            <a:xfrm>
              <a:off x="9319166" y="1180488"/>
              <a:ext cx="1556651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864" y="1155332"/>
              <a:ext cx="6313875" cy="5666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7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Frameworks</a:t>
            </a:r>
          </a:p>
          <a:p>
            <a:pPr lvl="1"/>
            <a:r>
              <a:rPr lang="en-US" sz="2400" dirty="0"/>
              <a:t>.NET Framework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3200" dirty="0"/>
              <a:t>Platform</a:t>
            </a:r>
          </a:p>
          <a:p>
            <a:pPr lvl="1"/>
            <a:r>
              <a:rPr lang="en-US" dirty="0"/>
              <a:t>32/64 bit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37" y="1408911"/>
            <a:ext cx="6030052" cy="422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Platform Settings</a:t>
            </a:r>
          </a:p>
        </p:txBody>
      </p:sp>
    </p:spTree>
    <p:extLst>
      <p:ext uri="{BB962C8B-B14F-4D97-AF65-F5344CB8AC3E}">
        <p14:creationId xmlns:p14="http://schemas.microsoft.com/office/powerpoint/2010/main" val="9435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Sockets</a:t>
            </a:r>
          </a:p>
          <a:p>
            <a:pPr lvl="1"/>
            <a:r>
              <a:rPr lang="en-US" dirty="0"/>
              <a:t>Integrate real-time communication</a:t>
            </a:r>
            <a:br>
              <a:rPr lang="en-US" dirty="0"/>
            </a:br>
            <a:r>
              <a:rPr lang="en-US" dirty="0"/>
              <a:t>scenarios (i.e. chat)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and Socket.io libraries</a:t>
            </a:r>
            <a:br>
              <a:rPr lang="en-US" dirty="0"/>
            </a:br>
            <a:r>
              <a:rPr lang="en-US" dirty="0"/>
              <a:t>supported</a:t>
            </a:r>
          </a:p>
          <a:p>
            <a:r>
              <a:rPr lang="en-US" dirty="0"/>
              <a:t>Always On</a:t>
            </a:r>
          </a:p>
          <a:p>
            <a:pPr lvl="1"/>
            <a:r>
              <a:rPr lang="en-US" dirty="0"/>
              <a:t>Keeps your website active (warm)</a:t>
            </a:r>
          </a:p>
          <a:p>
            <a:pPr lvl="1"/>
            <a:r>
              <a:rPr lang="en-US" dirty="0"/>
              <a:t>Standard mode websites only</a:t>
            </a:r>
          </a:p>
          <a:p>
            <a:pPr lvl="1"/>
            <a:r>
              <a:rPr lang="en-US" dirty="0"/>
              <a:t>Recommended if you have continuous web jobs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5207993" cy="147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 and Always On</a:t>
            </a:r>
          </a:p>
        </p:txBody>
      </p:sp>
    </p:spTree>
    <p:extLst>
      <p:ext uri="{BB962C8B-B14F-4D97-AF65-F5344CB8AC3E}">
        <p14:creationId xmlns:p14="http://schemas.microsoft.com/office/powerpoint/2010/main" val="12548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 Files</a:t>
            </a:r>
          </a:p>
          <a:p>
            <a:r>
              <a:rPr lang="en-US" dirty="0"/>
              <a:t>Traditionally application settings and connection strings are stored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Sections (such as connection strings) of </a:t>
            </a:r>
            <a:r>
              <a:rPr lang="en-US" dirty="0" err="1"/>
              <a:t>web.config</a:t>
            </a:r>
            <a:r>
              <a:rPr lang="en-US" dirty="0"/>
              <a:t> encrypted to protect sensitive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20" y="4125179"/>
            <a:ext cx="6864763" cy="2123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024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Website Settings</a:t>
            </a:r>
          </a:p>
          <a:p>
            <a:pPr lvl="1"/>
            <a:r>
              <a:rPr lang="en-US" dirty="0"/>
              <a:t>Application settings and connection strings can also be defined in the web app settings</a:t>
            </a:r>
          </a:p>
          <a:p>
            <a:r>
              <a:rPr lang="en-US" dirty="0"/>
              <a:t>Slot Settings</a:t>
            </a:r>
          </a:p>
          <a:p>
            <a:pPr lvl="1"/>
            <a:r>
              <a:rPr lang="en-US" dirty="0"/>
              <a:t>Settings that are specific to</a:t>
            </a:r>
            <a:br>
              <a:rPr lang="en-US" dirty="0"/>
            </a:br>
            <a:r>
              <a:rPr lang="en-US" dirty="0"/>
              <a:t>a deployment slot such as</a:t>
            </a:r>
            <a:br>
              <a:rPr lang="en-US" dirty="0"/>
            </a:br>
            <a:r>
              <a:rPr lang="en-US" dirty="0"/>
              <a:t>DB connection strings or</a:t>
            </a:r>
            <a:br>
              <a:rPr lang="en-US" dirty="0"/>
            </a:br>
            <a:r>
              <a:rPr lang="en-US" dirty="0"/>
              <a:t>Azure AD settings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5600"/>
            <a:ext cx="6534321" cy="2675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6662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as Environment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as Key/Value from </a:t>
            </a:r>
            <a:r>
              <a:rPr lang="en-US" dirty="0" err="1"/>
              <a:t>ConfigurationManager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5" y="1981200"/>
            <a:ext cx="3292295" cy="133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5" y="3429000"/>
            <a:ext cx="8711870" cy="7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5" y="4905021"/>
            <a:ext cx="9264097" cy="780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900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33631396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- Hosting Plans </a:t>
            </a:r>
            <a:br>
              <a:rPr lang="en-US" dirty="0"/>
            </a:br>
            <a:r>
              <a:rPr lang="en-US" dirty="0"/>
              <a:t>&amp; Scale</a:t>
            </a:r>
          </a:p>
        </p:txBody>
      </p:sp>
    </p:spTree>
    <p:extLst>
      <p:ext uri="{BB962C8B-B14F-4D97-AF65-F5344CB8AC3E}">
        <p14:creationId xmlns:p14="http://schemas.microsoft.com/office/powerpoint/2010/main" val="404406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hosting plans represent a set of features</a:t>
            </a:r>
            <a:br>
              <a:rPr lang="en-US" sz="2800" dirty="0"/>
            </a:br>
            <a:r>
              <a:rPr lang="en-US" sz="2800" dirty="0"/>
              <a:t>and capacity 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 support</a:t>
            </a:r>
            <a:br>
              <a:rPr lang="en-US" sz="2800" dirty="0"/>
            </a:br>
            <a:r>
              <a:rPr lang="en-US" sz="2800" dirty="0"/>
              <a:t>deployments of 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762000"/>
            <a:ext cx="2957399" cy="5260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Hosting Plans</a:t>
            </a:r>
          </a:p>
        </p:txBody>
      </p:sp>
    </p:spTree>
    <p:extLst>
      <p:ext uri="{BB962C8B-B14F-4D97-AF65-F5344CB8AC3E}">
        <p14:creationId xmlns:p14="http://schemas.microsoft.com/office/powerpoint/2010/main" val="24277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Service Plans represent a</a:t>
            </a:r>
            <a:br>
              <a:rPr lang="en-US" sz="2800" dirty="0"/>
            </a:br>
            <a:r>
              <a:rPr lang="en-US" sz="2800" dirty="0"/>
              <a:t>set of features and capacity</a:t>
            </a:r>
            <a:br>
              <a:rPr lang="en-US" sz="2800" dirty="0"/>
            </a:br>
            <a:r>
              <a:rPr lang="en-US" sz="2800" dirty="0"/>
              <a:t>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</a:t>
            </a:r>
            <a:br>
              <a:rPr lang="en-US" sz="2800" dirty="0"/>
            </a:br>
            <a:r>
              <a:rPr lang="en-US" sz="2800" dirty="0"/>
              <a:t>support deployments of</a:t>
            </a:r>
            <a:br>
              <a:rPr lang="en-US" sz="2800" dirty="0"/>
            </a:br>
            <a:r>
              <a:rPr lang="en-US" sz="2800" dirty="0"/>
              <a:t>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1026" name="Picture 2" descr="C:\Users\RickS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5" y="1600205"/>
            <a:ext cx="6171477" cy="44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Plans</a:t>
            </a:r>
          </a:p>
        </p:txBody>
      </p:sp>
    </p:spTree>
    <p:extLst>
      <p:ext uri="{BB962C8B-B14F-4D97-AF65-F5344CB8AC3E}">
        <p14:creationId xmlns:p14="http://schemas.microsoft.com/office/powerpoint/2010/main" val="227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– Mobile, API, Logic &amp; </a:t>
            </a:r>
            <a:r>
              <a:rPr lang="en-US" dirty="0" err="1" smtClean="0"/>
              <a:t>Fn</a:t>
            </a:r>
            <a:r>
              <a:rPr lang="en-US" dirty="0" smtClean="0"/>
              <a:t> </a:t>
            </a:r>
            <a:r>
              <a:rPr lang="en-US" dirty="0"/>
              <a:t>Apps Deeper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WebAPI</a:t>
            </a:r>
            <a:endParaRPr lang="en-US" dirty="0"/>
          </a:p>
          <a:p>
            <a:r>
              <a:rPr lang="en-US" dirty="0"/>
              <a:t>Building API’s</a:t>
            </a:r>
          </a:p>
          <a:p>
            <a:r>
              <a:rPr lang="en-US" dirty="0"/>
              <a:t>Deployment &amp; Scale</a:t>
            </a:r>
          </a:p>
          <a:p>
            <a:r>
              <a:rPr lang="en-US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40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026208" y="1304542"/>
            <a:ext cx="3656986" cy="479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5621" y="1295400"/>
            <a:ext cx="3580940" cy="479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idx="1"/>
          </p:nvPr>
        </p:nvSpPr>
        <p:spPr>
          <a:xfrm>
            <a:off x="302950" y="1295400"/>
            <a:ext cx="3583611" cy="443223"/>
          </a:xfr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Shared (F1, D1)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sz="half" idx="2"/>
          </p:nvPr>
        </p:nvSpPr>
        <p:spPr>
          <a:xfrm>
            <a:off x="521360" y="2001740"/>
            <a:ext cx="3441344" cy="878898"/>
          </a:xfrm>
        </p:spPr>
        <p:txBody>
          <a:bodyPr/>
          <a:lstStyle/>
          <a:p>
            <a:pPr marL="0" indent="0">
              <a:buNone/>
            </a:pPr>
            <a:r>
              <a:rPr lang="en-US" sz="2600" b="0" dirty="0"/>
              <a:t>1 GB Storage</a:t>
            </a:r>
          </a:p>
          <a:p>
            <a:pPr marL="0" indent="0">
              <a:buNone/>
            </a:pPr>
            <a:r>
              <a:rPr lang="en-US" sz="2600" b="0" dirty="0"/>
              <a:t>Custom domains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038940" y="1295400"/>
            <a:ext cx="3644254" cy="443223"/>
          </a:xfr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Basic (B1, B2, B3)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835572" y="1304542"/>
            <a:ext cx="3833353" cy="479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115082" y="1914304"/>
            <a:ext cx="3656986" cy="1362296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10 GB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Scale up to 3 instances</a:t>
            </a: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7832900" y="1295400"/>
            <a:ext cx="3836024" cy="4432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bg1"/>
                </a:solidFill>
              </a:rPr>
              <a:t>Standard &amp; Premium</a:t>
            </a: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8001000" y="1917910"/>
            <a:ext cx="3744476" cy="329588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+ More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SSL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Auto Scale up to 10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Backups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Deployment Slots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Traffic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Plan Categories</a:t>
            </a:r>
          </a:p>
        </p:txBody>
      </p:sp>
    </p:spTree>
    <p:extLst>
      <p:ext uri="{BB962C8B-B14F-4D97-AF65-F5344CB8AC3E}">
        <p14:creationId xmlns:p14="http://schemas.microsoft.com/office/powerpoint/2010/main" val="165748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86509" y="3127466"/>
            <a:ext cx="687391" cy="397190"/>
            <a:chOff x="2133637" y="3275415"/>
            <a:chExt cx="701357" cy="405260"/>
          </a:xfrm>
        </p:grpSpPr>
        <p:grpSp>
          <p:nvGrpSpPr>
            <p:cNvPr id="25" name="Group 24"/>
            <p:cNvGrpSpPr/>
            <p:nvPr/>
          </p:nvGrpSpPr>
          <p:grpSpPr>
            <a:xfrm>
              <a:off x="2133637" y="3275415"/>
              <a:ext cx="628918" cy="386314"/>
              <a:chOff x="685355" y="4026395"/>
              <a:chExt cx="931089" cy="54079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5" y="4026395"/>
                <a:ext cx="516507" cy="54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923" y="4029533"/>
                <a:ext cx="527521" cy="33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2159169" y="3680675"/>
              <a:ext cx="67582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BAD80A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05297" y="1177118"/>
            <a:ext cx="1364883" cy="1005524"/>
            <a:chOff x="3941364" y="2200563"/>
            <a:chExt cx="1392615" cy="102595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57" y="2200563"/>
              <a:ext cx="496424" cy="6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941364" y="2857186"/>
              <a:ext cx="1392615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IIS ARR (LB)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26412" y="2947204"/>
            <a:ext cx="970544" cy="1139060"/>
            <a:chOff x="2744722" y="3499729"/>
            <a:chExt cx="990263" cy="1162203"/>
          </a:xfrm>
        </p:grpSpPr>
        <p:pic>
          <p:nvPicPr>
            <p:cNvPr id="33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853298" y="3628316"/>
              <a:ext cx="773112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>
              <a:off x="2744722" y="4292601"/>
              <a:ext cx="990263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Azure LB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3606" y="3987519"/>
            <a:ext cx="1314368" cy="1253626"/>
            <a:chOff x="3966626" y="5171709"/>
            <a:chExt cx="1341073" cy="1279097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687" y="5171709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3966626" y="5804479"/>
              <a:ext cx="1341073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Deployment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41314" y="5386539"/>
            <a:ext cx="1092845" cy="952318"/>
            <a:chOff x="4086722" y="5689033"/>
            <a:chExt cx="1115049" cy="97166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86722" y="6291372"/>
              <a:ext cx="1115049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Mgmt</a:t>
              </a: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 API</a:t>
              </a:r>
            </a:p>
          </p:txBody>
        </p:sp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97" y="568903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348319" y="1016440"/>
            <a:ext cx="3216791" cy="4067439"/>
            <a:chOff x="6400270" y="1349040"/>
            <a:chExt cx="3282149" cy="415008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400270" y="1349040"/>
              <a:ext cx="3172366" cy="4150080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153598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/>
            <p:cNvSpPr/>
            <p:nvPr/>
          </p:nvSpPr>
          <p:spPr bwMode="auto">
            <a:xfrm>
              <a:off x="6407339" y="2834299"/>
              <a:ext cx="847970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Web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01153" y="1524595"/>
              <a:ext cx="2181266" cy="646328"/>
              <a:chOff x="7681261" y="1695329"/>
              <a:chExt cx="2181266" cy="646328"/>
            </a:xfrm>
          </p:grpSpPr>
          <p:pic>
            <p:nvPicPr>
              <p:cNvPr id="60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Rectangle 60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482741" y="2375807"/>
              <a:ext cx="2181266" cy="646328"/>
              <a:chOff x="7681261" y="1695329"/>
              <a:chExt cx="2181266" cy="646328"/>
            </a:xfrm>
          </p:grpSpPr>
          <p:pic>
            <p:nvPicPr>
              <p:cNvPr id="57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501153" y="3784218"/>
              <a:ext cx="2181266" cy="646328"/>
              <a:chOff x="7681261" y="1695329"/>
              <a:chExt cx="2181266" cy="646328"/>
            </a:xfrm>
          </p:grpSpPr>
          <p:pic>
            <p:nvPicPr>
              <p:cNvPr id="54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56" idx="0"/>
            </p:cNvCxnSpPr>
            <p:nvPr/>
          </p:nvCxnSpPr>
          <p:spPr>
            <a:xfrm>
              <a:off x="8461262" y="3056797"/>
              <a:ext cx="1" cy="727421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2187448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Connector 49"/>
            <p:cNvCxnSpPr>
              <a:stCxn id="43" idx="3"/>
              <a:endCxn id="62" idx="1"/>
            </p:cNvCxnSpPr>
            <p:nvPr/>
          </p:nvCxnSpPr>
          <p:spPr>
            <a:xfrm flipV="1">
              <a:off x="7142557" y="1847759"/>
              <a:ext cx="358596" cy="2549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grpSp>
          <p:nvGrpSpPr>
            <p:cNvPr id="51" name="Group 50"/>
            <p:cNvGrpSpPr/>
            <p:nvPr/>
          </p:nvGrpSpPr>
          <p:grpSpPr>
            <a:xfrm>
              <a:off x="6523432" y="4579826"/>
              <a:ext cx="1201044" cy="783061"/>
              <a:chOff x="6626298" y="4731729"/>
              <a:chExt cx="1201044" cy="78306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626298" y="4731729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Metering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30391" y="5189533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DWAS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355451" y="5359870"/>
            <a:ext cx="3109194" cy="737679"/>
            <a:chOff x="6243815" y="5538705"/>
            <a:chExt cx="3172366" cy="75266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947591" y="5721988"/>
              <a:ext cx="2242005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Storage Controller</a:t>
              </a:r>
            </a:p>
          </p:txBody>
        </p:sp>
        <p:pic>
          <p:nvPicPr>
            <p:cNvPr id="65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67" y="5594876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6243815" y="5538705"/>
              <a:ext cx="3172366" cy="752667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099340" y="5419650"/>
            <a:ext cx="1256489" cy="963652"/>
            <a:chOff x="10072267" y="5660278"/>
            <a:chExt cx="1282018" cy="983231"/>
          </a:xfrm>
        </p:grpSpPr>
        <p:pic>
          <p:nvPicPr>
            <p:cNvPr id="68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863" y="5660278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 bwMode="auto">
            <a:xfrm>
              <a:off x="10072267" y="6274181"/>
              <a:ext cx="1282018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Cloud Drive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0103162" y="1017317"/>
            <a:ext cx="1822178" cy="1454807"/>
            <a:chOff x="10241553" y="1258748"/>
            <a:chExt cx="1859201" cy="1484365"/>
          </a:xfrm>
        </p:grpSpPr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743" y="1312470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 bwMode="auto">
            <a:xfrm>
              <a:off x="10241553" y="1258748"/>
              <a:ext cx="1859201" cy="1484365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7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1699" y="2144679"/>
              <a:ext cx="407987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 bwMode="auto">
            <a:xfrm>
              <a:off x="10703134" y="2225921"/>
              <a:ext cx="818494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MySQL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891781" y="1324901"/>
              <a:ext cx="1035091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SQL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Database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10433701" y="2050711"/>
              <a:ext cx="1474904" cy="0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</p:grpSp>
      <p:cxnSp>
        <p:nvCxnSpPr>
          <p:cNvPr id="77" name="Straight Arrow Connector 76"/>
          <p:cNvCxnSpPr>
            <a:stCxn id="30" idx="3"/>
            <a:endCxn id="43" idx="1"/>
          </p:cNvCxnSpPr>
          <p:nvPr/>
        </p:nvCxnSpPr>
        <p:spPr>
          <a:xfrm>
            <a:off x="5031005" y="1498893"/>
            <a:ext cx="1438023" cy="8833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8" name="Elbow Connector 77"/>
          <p:cNvCxnSpPr>
            <a:stCxn id="33" idx="3"/>
            <a:endCxn id="30" idx="1"/>
          </p:cNvCxnSpPr>
          <p:nvPr/>
        </p:nvCxnSpPr>
        <p:spPr>
          <a:xfrm rot="5400000" flipH="1" flipV="1">
            <a:off x="3353918" y="1756659"/>
            <a:ext cx="1448312" cy="932783"/>
          </a:xfrm>
          <a:prstGeom prst="bentConnector2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>
            <a:stCxn id="49" idx="3"/>
          </p:cNvCxnSpPr>
          <p:nvPr/>
        </p:nvCxnSpPr>
        <p:spPr>
          <a:xfrm>
            <a:off x="7075825" y="2146217"/>
            <a:ext cx="311761" cy="0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>
            <a:stCxn id="91" idx="2"/>
            <a:endCxn id="36" idx="0"/>
          </p:cNvCxnSpPr>
          <p:nvPr/>
        </p:nvCxnSpPr>
        <p:spPr>
          <a:xfrm>
            <a:off x="4780792" y="3516734"/>
            <a:ext cx="6945" cy="470785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>
            <a:stCxn id="40" idx="3"/>
          </p:cNvCxnSpPr>
          <p:nvPr/>
        </p:nvCxnSpPr>
        <p:spPr>
          <a:xfrm>
            <a:off x="5084188" y="5694604"/>
            <a:ext cx="1264131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2" name="Elbow Connector 81"/>
          <p:cNvCxnSpPr>
            <a:stCxn id="36" idx="3"/>
          </p:cNvCxnSpPr>
          <p:nvPr/>
        </p:nvCxnSpPr>
        <p:spPr>
          <a:xfrm>
            <a:off x="5091134" y="4295585"/>
            <a:ext cx="1239250" cy="1119339"/>
          </a:xfrm>
          <a:prstGeom prst="bentConnector3">
            <a:avLst>
              <a:gd name="adj1" fmla="val 40485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3" name="Elbow Connector 82"/>
          <p:cNvCxnSpPr>
            <a:stCxn id="34" idx="2"/>
            <a:endCxn id="36" idx="1"/>
          </p:cNvCxnSpPr>
          <p:nvPr/>
        </p:nvCxnSpPr>
        <p:spPr>
          <a:xfrm rot="16200000" flipH="1">
            <a:off x="3943352" y="3754597"/>
            <a:ext cx="209321" cy="872654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4" name="Elbow Connector 83"/>
          <p:cNvCxnSpPr>
            <a:stCxn id="34" idx="2"/>
            <a:endCxn id="40" idx="1"/>
          </p:cNvCxnSpPr>
          <p:nvPr/>
        </p:nvCxnSpPr>
        <p:spPr>
          <a:xfrm rot="16200000" flipH="1">
            <a:off x="3240368" y="4457581"/>
            <a:ext cx="1608341" cy="865707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>
            <a:stCxn id="66" idx="3"/>
            <a:endCxn id="68" idx="1"/>
          </p:cNvCxnSpPr>
          <p:nvPr/>
        </p:nvCxnSpPr>
        <p:spPr>
          <a:xfrm>
            <a:off x="9464646" y="5728709"/>
            <a:ext cx="1024373" cy="912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>
            <a:endCxn id="72" idx="1"/>
          </p:cNvCxnSpPr>
          <p:nvPr/>
        </p:nvCxnSpPr>
        <p:spPr>
          <a:xfrm>
            <a:off x="9457511" y="1744720"/>
            <a:ext cx="645650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7" name="Elbow Connector 86"/>
          <p:cNvCxnSpPr>
            <a:stCxn id="92" idx="3"/>
            <a:endCxn id="52" idx="1"/>
          </p:cNvCxnSpPr>
          <p:nvPr/>
        </p:nvCxnSpPr>
        <p:spPr>
          <a:xfrm>
            <a:off x="5057969" y="2923513"/>
            <a:ext cx="1411058" cy="1418769"/>
          </a:xfrm>
          <a:prstGeom prst="bentConnector3">
            <a:avLst>
              <a:gd name="adj1" fmla="val 59193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8" name="Elbow Connector 87"/>
          <p:cNvCxnSpPr>
            <a:stCxn id="92" idx="3"/>
            <a:endCxn id="53" idx="1"/>
          </p:cNvCxnSpPr>
          <p:nvPr/>
        </p:nvCxnSpPr>
        <p:spPr>
          <a:xfrm>
            <a:off x="5057969" y="2923512"/>
            <a:ext cx="1415070" cy="1867456"/>
          </a:xfrm>
          <a:prstGeom prst="bentConnector3">
            <a:avLst>
              <a:gd name="adj1" fmla="val 59166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276117" y="1524000"/>
            <a:ext cx="2652327" cy="416276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4810" tIns="44808" rIns="44810" bIns="4480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All DB’s are SQL Database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Azure Blobs as Durable Storage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Microsoft Azure Worker Roles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Monitor Resource Usage 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Dynamic Web Activation Service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W3WP.exe IIS Application Pool Process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3246" y="2637230"/>
            <a:ext cx="1275090" cy="879505"/>
            <a:chOff x="4225807" y="2861531"/>
            <a:chExt cx="1300997" cy="897375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225807" y="3389578"/>
              <a:ext cx="1300997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Runtime DB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077" y="2861531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/>
          <p:cNvCxnSpPr>
            <a:endCxn id="53" idx="2"/>
          </p:cNvCxnSpPr>
          <p:nvPr/>
        </p:nvCxnSpPr>
        <p:spPr>
          <a:xfrm flipV="1">
            <a:off x="7059597" y="4950357"/>
            <a:ext cx="0" cy="409512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640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52" y="5102933"/>
            <a:ext cx="12187099" cy="1045875"/>
            <a:chOff x="-5012461" y="5194194"/>
            <a:chExt cx="16033938" cy="13763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07234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2952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21331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485613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/>
            <a:stretch/>
          </p:blipFill>
          <p:spPr bwMode="auto">
            <a:xfrm>
              <a:off x="-5012461" y="5194194"/>
              <a:ext cx="1447407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73"/>
            <a:stretch/>
          </p:blipFill>
          <p:spPr bwMode="auto">
            <a:xfrm>
              <a:off x="9571520" y="5194194"/>
              <a:ext cx="1449957" cy="137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 bwMode="auto">
          <a:xfrm>
            <a:off x="1540209" y="1295400"/>
            <a:ext cx="1348557" cy="66175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30504" y="2235208"/>
            <a:ext cx="2307427" cy="6617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530505" y="3175019"/>
            <a:ext cx="3793001" cy="66175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4285" y="1310259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37931" y="2250990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23503" y="3191723"/>
            <a:ext cx="478207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Dedicated VMs. No quotas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83" y="4084775"/>
            <a:ext cx="9591077" cy="82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</a:rPr>
              <a:t>For more information on web apps options:</a:t>
            </a:r>
          </a:p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  <a:hlinkClick r:id="rId4"/>
              </a:rPr>
              <a:t>http://azure.microsoft.com/en-us/pricing/details/web-sites/</a:t>
            </a:r>
            <a:r>
              <a:rPr lang="en-US" sz="2399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9831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Hosting Plans </a:t>
            </a:r>
          </a:p>
          <a:p>
            <a:r>
              <a:rPr lang="en-US" sz="4800" dirty="0"/>
              <a:t>Scale Up</a:t>
            </a:r>
          </a:p>
          <a:p>
            <a:r>
              <a:rPr lang="en-US" sz="4800" dirty="0"/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31272186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- Deployments</a:t>
            </a:r>
          </a:p>
        </p:txBody>
      </p:sp>
    </p:spTree>
    <p:extLst>
      <p:ext uri="{BB962C8B-B14F-4D97-AF65-F5344CB8AC3E}">
        <p14:creationId xmlns:p14="http://schemas.microsoft.com/office/powerpoint/2010/main" val="7382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</a:t>
            </a:r>
          </a:p>
          <a:p>
            <a:pPr lvl="1"/>
            <a:r>
              <a:rPr lang="en-US" dirty="0"/>
              <a:t>FTP Client (i.e. FileZilla)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Web Deploy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Usually Automated via Service Hooks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49380" y="761750"/>
            <a:ext cx="1738066" cy="1473485"/>
            <a:chOff x="9136594" y="3001265"/>
            <a:chExt cx="2363891" cy="2004564"/>
          </a:xfrm>
        </p:grpSpPr>
        <p:sp>
          <p:nvSpPr>
            <p:cNvPr id="6" name="Rectangle 5"/>
            <p:cNvSpPr/>
            <p:nvPr/>
          </p:nvSpPr>
          <p:spPr bwMode="auto">
            <a:xfrm>
              <a:off x="9208667" y="3106738"/>
              <a:ext cx="2219746" cy="150376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352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FTP://</a:t>
              </a:r>
            </a:p>
          </p:txBody>
        </p:sp>
        <p:sp>
          <p:nvSpPr>
            <p:cNvPr id="7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49380" y="2615933"/>
            <a:ext cx="1738066" cy="1473485"/>
            <a:chOff x="9136594" y="3001265"/>
            <a:chExt cx="2363891" cy="2004564"/>
          </a:xfrm>
        </p:grpSpPr>
        <p:sp>
          <p:nvSpPr>
            <p:cNvPr id="9" name="Rectangle 8"/>
            <p:cNvSpPr/>
            <p:nvPr/>
          </p:nvSpPr>
          <p:spPr bwMode="auto">
            <a:xfrm>
              <a:off x="9208669" y="3106738"/>
              <a:ext cx="2219746" cy="150376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058" b="1" cap="small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WebDeploy</a:t>
              </a:r>
            </a:p>
          </p:txBody>
        </p:sp>
        <p:sp>
          <p:nvSpPr>
            <p:cNvPr id="10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49381" y="4470115"/>
            <a:ext cx="1738066" cy="1473485"/>
            <a:chOff x="6769247" y="4676539"/>
            <a:chExt cx="1773380" cy="150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6769247" y="4676539"/>
              <a:ext cx="1773380" cy="1503423"/>
              <a:chOff x="9136594" y="3001265"/>
              <a:chExt cx="2363891" cy="20045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9208667" y="3106738"/>
                <a:ext cx="2219746" cy="1503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79238" tIns="89619" rIns="89615" bIns="89619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72021">
                  <a:defRPr/>
                </a:pPr>
                <a:endParaRPr lang="en-US" sz="176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black">
              <a:xfrm>
                <a:off x="9136594" y="3001265"/>
                <a:ext cx="2363891" cy="2004564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9615" tIns="44808" rIns="89615" bIns="448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544572">
                  <a:defRPr/>
                </a:pPr>
                <a:endParaRPr lang="en-US" sz="1764" kern="0" spc="-90" dirty="0">
                  <a:solidFill>
                    <a:srgbClr val="FFFFFF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28" y="5076290"/>
              <a:ext cx="1165417" cy="48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Files to Azure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publishing content to Web Apps</a:t>
            </a:r>
          </a:p>
          <a:p>
            <a:pPr lvl="1"/>
            <a:r>
              <a:rPr lang="en-US" dirty="0" err="1"/>
              <a:t>WebDeploy</a:t>
            </a:r>
            <a:endParaRPr lang="en-US" dirty="0"/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Requires the publisher (developer or tool) to first authenticate</a:t>
            </a:r>
          </a:p>
          <a:p>
            <a:r>
              <a:rPr lang="en-US" dirty="0"/>
              <a:t>These methods don’t support authentication using Microsoft Accounts, which means new publishing/deployment credentials need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2308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265613"/>
          </a:xfrm>
        </p:spPr>
        <p:txBody>
          <a:bodyPr/>
          <a:lstStyle/>
          <a:p>
            <a:r>
              <a:rPr lang="en-US" dirty="0"/>
              <a:t>User-Level Credentials (Deployment Credentials)</a:t>
            </a:r>
          </a:p>
          <a:p>
            <a:pPr lvl="1"/>
            <a:r>
              <a:rPr lang="en-US" dirty="0"/>
              <a:t>Directly tied to your Microsoft Account/Live ID</a:t>
            </a:r>
          </a:p>
          <a:p>
            <a:pPr lvl="1"/>
            <a:r>
              <a:rPr lang="en-US" dirty="0"/>
              <a:t>Unique for each Admin/Co-Admin on the Azure Subscription</a:t>
            </a:r>
          </a:p>
          <a:p>
            <a:pPr lvl="1"/>
            <a:r>
              <a:rPr lang="en-US" dirty="0"/>
              <a:t>Should never be shared between users</a:t>
            </a:r>
          </a:p>
          <a:p>
            <a:pPr lvl="1"/>
            <a:r>
              <a:rPr lang="en-US" dirty="0"/>
              <a:t>The same for all web apps in your subscription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Automatically generated for each website</a:t>
            </a:r>
          </a:p>
          <a:p>
            <a:pPr lvl="1"/>
            <a:r>
              <a:rPr lang="en-US" dirty="0"/>
              <a:t>Same for each admin/co-admin on the Azure Subscription</a:t>
            </a:r>
          </a:p>
          <a:p>
            <a:pPr lvl="1"/>
            <a:r>
              <a:rPr lang="en-US" dirty="0"/>
              <a:t>Can be found by downloading the publish profile for the web app</a:t>
            </a:r>
          </a:p>
        </p:txBody>
      </p:sp>
    </p:spTree>
    <p:extLst>
      <p:ext uri="{BB962C8B-B14F-4D97-AF65-F5344CB8AC3E}">
        <p14:creationId xmlns:p14="http://schemas.microsoft.com/office/powerpoint/2010/main" val="2088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Credentials (Deployment Credentials) </a:t>
            </a:r>
          </a:p>
          <a:p>
            <a:pPr lvl="1"/>
            <a:r>
              <a:rPr lang="en-US" dirty="0"/>
              <a:t>Using an FTP Client (i.e. FileZilla)</a:t>
            </a:r>
          </a:p>
          <a:p>
            <a:pPr lvl="1"/>
            <a:r>
              <a:rPr lang="en-US" dirty="0"/>
              <a:t>Doing a </a:t>
            </a:r>
            <a:r>
              <a:rPr lang="en-US" dirty="0" err="1"/>
              <a:t>Git</a:t>
            </a:r>
            <a:r>
              <a:rPr lang="en-US" dirty="0"/>
              <a:t> push from your local repository</a:t>
            </a:r>
          </a:p>
          <a:p>
            <a:pPr lvl="1"/>
            <a:r>
              <a:rPr lang="en-US" dirty="0"/>
              <a:t>Logging into the Site Control Manager (SCM) site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Intended to be use by programs that are deployments on your behalf</a:t>
            </a:r>
          </a:p>
        </p:txBody>
      </p:sp>
    </p:spTree>
    <p:extLst>
      <p:ext uri="{BB962C8B-B14F-4D97-AF65-F5344CB8AC3E}">
        <p14:creationId xmlns:p14="http://schemas.microsoft.com/office/powerpoint/2010/main" val="28753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Publishing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updates to website into the staging deployment slot</a:t>
            </a:r>
          </a:p>
          <a:p>
            <a:r>
              <a:rPr lang="en-US" dirty="0"/>
              <a:t>Run and test in the staging slot</a:t>
            </a:r>
          </a:p>
          <a:p>
            <a:r>
              <a:rPr lang="en-US" dirty="0"/>
              <a:t>Instantly swap the staging and production slots</a:t>
            </a:r>
          </a:p>
          <a:p>
            <a:pPr lvl="1"/>
            <a:r>
              <a:rPr lang="en-US" dirty="0"/>
              <a:t>“Go Live”</a:t>
            </a:r>
          </a:p>
          <a:p>
            <a:pPr lvl="1"/>
            <a:r>
              <a:rPr lang="en-US" dirty="0"/>
              <a:t>“Oops!”</a:t>
            </a:r>
          </a:p>
        </p:txBody>
      </p:sp>
    </p:spTree>
    <p:extLst>
      <p:ext uri="{BB962C8B-B14F-4D97-AF65-F5344CB8AC3E}">
        <p14:creationId xmlns:p14="http://schemas.microsoft.com/office/powerpoint/2010/main" val="33787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Creating subscriptions</a:t>
            </a:r>
          </a:p>
          <a:p>
            <a:pPr marL="514350" indent="-514350">
              <a:buAutoNum type="arabicPeriod"/>
            </a:pPr>
            <a:r>
              <a:rPr lang="en-US" dirty="0"/>
              <a:t>Management Portals</a:t>
            </a:r>
          </a:p>
          <a:p>
            <a:pPr marL="514350" indent="-514350">
              <a:buAutoNum type="arabicPeriod"/>
            </a:pPr>
            <a:r>
              <a:rPr lang="en-US" dirty="0"/>
              <a:t>Resource Manager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4513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Website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with Command Line Tools</a:t>
            </a:r>
          </a:p>
          <a:p>
            <a:pPr lvl="1"/>
            <a:r>
              <a:rPr lang="en-US" dirty="0" err="1"/>
              <a:t>MSBuild</a:t>
            </a:r>
            <a:endParaRPr lang="en-US" dirty="0"/>
          </a:p>
          <a:p>
            <a:pPr lvl="1"/>
            <a:r>
              <a:rPr lang="en-US" dirty="0"/>
              <a:t>FTP Scripts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Cross-Platform Command Line Interface (CLI)</a:t>
            </a:r>
          </a:p>
          <a:p>
            <a:r>
              <a:rPr lang="en-US" dirty="0"/>
              <a:t>Publishing from Source Control</a:t>
            </a:r>
          </a:p>
          <a:p>
            <a:pPr lvl="1"/>
            <a:r>
              <a:rPr lang="en-US" dirty="0"/>
              <a:t>Generally to a staged deployment slot</a:t>
            </a:r>
          </a:p>
        </p:txBody>
      </p:sp>
    </p:spTree>
    <p:extLst>
      <p:ext uri="{BB962C8B-B14F-4D97-AF65-F5344CB8AC3E}">
        <p14:creationId xmlns:p14="http://schemas.microsoft.com/office/powerpoint/2010/main" val="29218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1049000" cy="4265613"/>
          </a:xfrm>
        </p:spPr>
        <p:txBody>
          <a:bodyPr/>
          <a:lstStyle/>
          <a:p>
            <a:r>
              <a:rPr lang="en-US" dirty="0"/>
              <a:t>A separate website linked to your primary website</a:t>
            </a:r>
          </a:p>
          <a:p>
            <a:r>
              <a:rPr lang="en-US" dirty="0"/>
              <a:t>Each deployment slot has its own URL and runtime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" y="2971800"/>
            <a:ext cx="2454972" cy="281686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96" y="3938439"/>
            <a:ext cx="7922421" cy="1496457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Elbow Connector 6"/>
          <p:cNvCxnSpPr>
            <a:stCxn id="5" idx="2"/>
            <a:endCxn id="6" idx="1"/>
          </p:cNvCxnSpPr>
          <p:nvPr/>
        </p:nvCxnSpPr>
        <p:spPr>
          <a:xfrm rot="5400000" flipH="1" flipV="1">
            <a:off x="2218723" y="4260089"/>
            <a:ext cx="1101993" cy="1955151"/>
          </a:xfrm>
          <a:prstGeom prst="bentConnector4">
            <a:avLst>
              <a:gd name="adj1" fmla="val -20331"/>
              <a:gd name="adj2" fmla="val 81391"/>
            </a:avLst>
          </a:prstGeom>
          <a:ln w="38100">
            <a:solidFill>
              <a:srgbClr val="00BC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Supported Options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14447" y="1880082"/>
            <a:ext cx="6063153" cy="3830164"/>
            <a:chOff x="1554430" y="1592744"/>
            <a:chExt cx="6186342" cy="3907984"/>
          </a:xfrm>
        </p:grpSpPr>
        <p:grpSp>
          <p:nvGrpSpPr>
            <p:cNvPr id="7" name="Group 6"/>
            <p:cNvGrpSpPr/>
            <p:nvPr/>
          </p:nvGrpSpPr>
          <p:grpSpPr>
            <a:xfrm>
              <a:off x="1554430" y="1592744"/>
              <a:ext cx="6035140" cy="3907984"/>
              <a:chOff x="1640714" y="1642171"/>
              <a:chExt cx="6035140" cy="390798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001" y="1642171"/>
                <a:ext cx="2770230" cy="7490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20" y="2674520"/>
                <a:ext cx="2897434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559" y="1642171"/>
                <a:ext cx="288330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714" y="2688653"/>
                <a:ext cx="2897433" cy="763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630" y="3728406"/>
                <a:ext cx="310944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273" y="4772795"/>
                <a:ext cx="2756097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6644" y="3726235"/>
                <a:ext cx="2869167" cy="777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TextBox 11"/>
            <p:cNvSpPr txBox="1"/>
            <p:nvPr/>
          </p:nvSpPr>
          <p:spPr>
            <a:xfrm>
              <a:off x="4690360" y="4372774"/>
              <a:ext cx="3050412" cy="659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9pPr>
            </a:lstStyle>
            <a:p>
              <a:pPr defTabSz="1184333"/>
              <a:r>
                <a:rPr lang="en-US" dirty="0" err="1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Git</a:t>
              </a:r>
              <a:r>
                <a:rPr lang="en-US" dirty="0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 or Mercurial repositories are supported.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299037119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- Monitoring</a:t>
            </a:r>
          </a:p>
        </p:txBody>
      </p:sp>
    </p:spTree>
    <p:extLst>
      <p:ext uri="{BB962C8B-B14F-4D97-AF65-F5344CB8AC3E}">
        <p14:creationId xmlns:p14="http://schemas.microsoft.com/office/powerpoint/2010/main" val="2812691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dirty="0"/>
              <a:t>Monitoring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12" y="1447800"/>
            <a:ext cx="10491088" cy="4418019"/>
          </a:xfrm>
        </p:spPr>
        <p:txBody>
          <a:bodyPr/>
          <a:lstStyle/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Alerts	Notification of Error Conditions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Diagnostics Logs	Settings of what to Monitor and Storage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Log Stream	Live View of Monitoring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Process Explorer	Host Process Details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Metrics	Performance Counters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600200"/>
            <a:ext cx="405512" cy="39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145030"/>
            <a:ext cx="396180" cy="42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20022"/>
            <a:ext cx="381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334386"/>
            <a:ext cx="399414" cy="39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986214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96686" y="274638"/>
            <a:ext cx="10885714" cy="1143000"/>
          </a:xfrm>
        </p:spPr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17638"/>
            <a:ext cx="10972800" cy="391477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Endpoint Monitoring Metrics</a:t>
            </a:r>
          </a:p>
          <a:p>
            <a:pPr lvl="1"/>
            <a:r>
              <a:rPr lang="en-US" sz="2400" dirty="0"/>
              <a:t>Response Time Metric for each test location</a:t>
            </a:r>
          </a:p>
          <a:p>
            <a:pPr lvl="1"/>
            <a:r>
              <a:rPr lang="en-US" sz="2400" dirty="0"/>
              <a:t>Uptime Metric for each test location</a:t>
            </a:r>
          </a:p>
          <a:p>
            <a:pPr lvl="1"/>
            <a:r>
              <a:rPr lang="en-US" sz="2400" dirty="0"/>
              <a:t>Each Metric can be added to the Dashboard and Monitor pages in the portal</a:t>
            </a:r>
          </a:p>
          <a:p>
            <a:r>
              <a:rPr lang="en-US" sz="2800" dirty="0"/>
              <a:t>Alert Rules</a:t>
            </a:r>
          </a:p>
          <a:p>
            <a:pPr lvl="1"/>
            <a:r>
              <a:rPr lang="en-US" sz="2400" dirty="0"/>
              <a:t>A rule can be defined for each metric</a:t>
            </a:r>
          </a:p>
          <a:p>
            <a:r>
              <a:rPr lang="en-US" sz="2800" dirty="0"/>
              <a:t>Notifications</a:t>
            </a:r>
          </a:p>
          <a:p>
            <a:pPr lvl="1"/>
            <a:r>
              <a:rPr lang="en-US" sz="2400" dirty="0"/>
              <a:t>Email Service Admin and Co-Admin</a:t>
            </a:r>
          </a:p>
          <a:p>
            <a:pPr lvl="1"/>
            <a:r>
              <a:rPr lang="en-US" sz="2400" dirty="0"/>
              <a:t>Provide an email address to send alert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288" y="649923"/>
            <a:ext cx="405512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 (Shared Cloud Drive)</a:t>
            </a:r>
          </a:p>
          <a:p>
            <a:pPr lvl="1"/>
            <a:r>
              <a:rPr lang="en-US" dirty="0"/>
              <a:t>Azure Blob Storage</a:t>
            </a:r>
          </a:p>
          <a:p>
            <a:r>
              <a:rPr lang="en-US" dirty="0"/>
              <a:t>Web Server Log</a:t>
            </a:r>
          </a:p>
          <a:p>
            <a:pPr lvl="1"/>
            <a:r>
              <a:rPr lang="en-US" dirty="0"/>
              <a:t>File System </a:t>
            </a:r>
            <a:r>
              <a:rPr lang="en-US" i="1" dirty="0"/>
              <a:t>or</a:t>
            </a:r>
            <a:r>
              <a:rPr lang="en-US" dirty="0"/>
              <a:t> Azure Blob Storage</a:t>
            </a:r>
          </a:p>
          <a:p>
            <a:r>
              <a:rPr lang="en-US" dirty="0"/>
              <a:t>Detailed Error Messages &amp; Failed Request Tracing</a:t>
            </a:r>
          </a:p>
          <a:p>
            <a:pPr lvl="1"/>
            <a:r>
              <a:rPr lang="en-US" dirty="0"/>
              <a:t>File System Only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74606" y="2853590"/>
            <a:ext cx="1797883" cy="518110"/>
            <a:chOff x="3749384" y="4225497"/>
            <a:chExt cx="1834412" cy="528637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29400" y="1739416"/>
            <a:ext cx="2137830" cy="633458"/>
            <a:chOff x="7681261" y="1695329"/>
            <a:chExt cx="2181266" cy="6463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74605" y="1742962"/>
            <a:ext cx="1995804" cy="636358"/>
            <a:chOff x="9030348" y="3009811"/>
            <a:chExt cx="2036354" cy="649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8511383" y="2056145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629400" y="2795542"/>
            <a:ext cx="2137830" cy="633458"/>
            <a:chOff x="7681261" y="1695329"/>
            <a:chExt cx="2181266" cy="646328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8511383" y="3112271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47800"/>
            <a:ext cx="10972800" cy="37322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Web Server Log</a:t>
            </a:r>
          </a:p>
          <a:p>
            <a:pPr lvl="1"/>
            <a:r>
              <a:rPr lang="en-US" sz="2400" dirty="0"/>
              <a:t>D:\home\LogFiles\http\RawLogs</a:t>
            </a:r>
          </a:p>
          <a:p>
            <a:r>
              <a:rPr lang="en-US" sz="2800" dirty="0"/>
              <a:t>Detailed Errors Log</a:t>
            </a:r>
          </a:p>
          <a:p>
            <a:pPr lvl="1"/>
            <a:r>
              <a:rPr lang="en-US" sz="2400" dirty="0"/>
              <a:t>D:\home\LogFiles\DetailedErrors</a:t>
            </a:r>
          </a:p>
          <a:p>
            <a:r>
              <a:rPr lang="en-US" sz="2800" dirty="0"/>
              <a:t>Failed Request Log</a:t>
            </a:r>
          </a:p>
          <a:p>
            <a:pPr lvl="1"/>
            <a:r>
              <a:rPr lang="en-US" sz="2400" dirty="0"/>
              <a:t>D:\home\LogFiles\W3SVC</a:t>
            </a:r>
            <a:r>
              <a:rPr lang="en-US" sz="2400" i="1" dirty="0"/>
              <a:t>&lt;Uniqueld&gt;</a:t>
            </a:r>
            <a:endParaRPr lang="en-US" sz="2400" dirty="0"/>
          </a:p>
          <a:p>
            <a:r>
              <a:rPr lang="en-US" sz="2800" dirty="0"/>
              <a:t>Event Log (xml)</a:t>
            </a:r>
          </a:p>
          <a:p>
            <a:pPr lvl="1"/>
            <a:r>
              <a:rPr lang="en-US" sz="2400" dirty="0"/>
              <a:t>D:\home\LogFiles\eventlog.xml</a:t>
            </a:r>
          </a:p>
          <a:p>
            <a:pPr lvl="1"/>
            <a:r>
              <a:rPr lang="en-US" sz="2400" dirty="0"/>
              <a:t>Unhandled exceptions and other events generally logged to the Windows Application Event Log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3187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Azure Blob Storage</a:t>
            </a:r>
          </a:p>
          <a:p>
            <a:pPr lvl="1"/>
            <a:r>
              <a:rPr lang="en-US" dirty="0"/>
              <a:t>Azure Table Storage</a:t>
            </a:r>
          </a:p>
          <a:p>
            <a:r>
              <a:rPr lang="en-US" dirty="0"/>
              <a:t>Logging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Verbose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85896" y="3475326"/>
            <a:ext cx="1797883" cy="518110"/>
            <a:chOff x="3749384" y="4225497"/>
            <a:chExt cx="1834412" cy="528637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0690" y="2361152"/>
            <a:ext cx="2137830" cy="633458"/>
            <a:chOff x="7681261" y="1695329"/>
            <a:chExt cx="2181266" cy="646328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5895" y="2364698"/>
            <a:ext cx="1995804" cy="636358"/>
            <a:chOff x="9030348" y="3009811"/>
            <a:chExt cx="2036354" cy="6492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42" name="Straight Arrow Connector 41"/>
          <p:cNvCxnSpPr>
            <a:stCxn id="38" idx="3"/>
            <a:endCxn id="40" idx="1"/>
          </p:cNvCxnSpPr>
          <p:nvPr/>
        </p:nvCxnSpPr>
        <p:spPr>
          <a:xfrm>
            <a:off x="8122673" y="2677881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240690" y="3417278"/>
            <a:ext cx="2137830" cy="633458"/>
            <a:chOff x="7681261" y="1695329"/>
            <a:chExt cx="2181266" cy="646328"/>
          </a:xfrm>
        </p:grpSpPr>
        <p:pic>
          <p:nvPicPr>
            <p:cNvPr id="44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46" idx="3"/>
            <a:endCxn id="33" idx="1"/>
          </p:cNvCxnSpPr>
          <p:nvPr/>
        </p:nvCxnSpPr>
        <p:spPr>
          <a:xfrm>
            <a:off x="8122673" y="3734007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240690" y="4509364"/>
            <a:ext cx="2137830" cy="633458"/>
            <a:chOff x="7681261" y="1695329"/>
            <a:chExt cx="2181266" cy="646328"/>
          </a:xfrm>
        </p:grpSpPr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1" idx="3"/>
            <a:endCxn id="55" idx="1"/>
          </p:cNvCxnSpPr>
          <p:nvPr/>
        </p:nvCxnSpPr>
        <p:spPr>
          <a:xfrm flipV="1">
            <a:off x="8122672" y="4826094"/>
            <a:ext cx="949669" cy="1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9072342" y="4574817"/>
            <a:ext cx="1811437" cy="502551"/>
            <a:chOff x="10345683" y="3995535"/>
            <a:chExt cx="1848242" cy="512762"/>
          </a:xfrm>
        </p:grpSpPr>
        <p:sp>
          <p:nvSpPr>
            <p:cNvPr id="54" name="TextBox 53"/>
            <p:cNvSpPr txBox="1"/>
            <p:nvPr/>
          </p:nvSpPr>
          <p:spPr>
            <a:xfrm>
              <a:off x="10964696" y="4002999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Table Storage</a:t>
              </a:r>
            </a:p>
          </p:txBody>
        </p:sp>
        <p:pic>
          <p:nvPicPr>
            <p:cNvPr id="5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683" y="3995535"/>
              <a:ext cx="5905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Application Diagnostic Log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05000"/>
            <a:ext cx="5486400" cy="3575050"/>
          </a:xfrm>
        </p:spPr>
        <p:txBody>
          <a:bodyPr/>
          <a:lstStyle/>
          <a:p>
            <a:r>
              <a:rPr lang="en-US" sz="2000" dirty="0"/>
              <a:t>Subscribe/activate</a:t>
            </a:r>
          </a:p>
          <a:p>
            <a:r>
              <a:rPr lang="en-US" sz="2000" dirty="0"/>
              <a:t>Enable Preview features</a:t>
            </a:r>
          </a:p>
          <a:p>
            <a:r>
              <a:rPr lang="en-US" sz="2000" dirty="0"/>
              <a:t>View pricing</a:t>
            </a:r>
          </a:p>
          <a:p>
            <a:r>
              <a:rPr lang="en-US" sz="2000" dirty="0"/>
              <a:t>Support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Change Subscriptions</a:t>
            </a:r>
          </a:p>
          <a:p>
            <a:r>
              <a:rPr lang="en-US" sz="2000" dirty="0"/>
              <a:t>Add Web App from gallery</a:t>
            </a:r>
          </a:p>
          <a:p>
            <a:r>
              <a:rPr lang="en-US" sz="2000" dirty="0"/>
              <a:t>Add VM from gallery</a:t>
            </a:r>
          </a:p>
          <a:p>
            <a:r>
              <a:rPr lang="en-US" sz="2000" dirty="0"/>
              <a:t>Explore settings &amp; </a:t>
            </a:r>
            <a:r>
              <a:rPr lang="en-US" sz="2000" dirty="0" err="1"/>
              <a:t>config</a:t>
            </a:r>
            <a:endParaRPr lang="en-US" sz="2000" dirty="0"/>
          </a:p>
          <a:p>
            <a:r>
              <a:rPr lang="en-US" sz="2000" dirty="0"/>
              <a:t>Help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246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Portal.azure.com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05000"/>
            <a:ext cx="5486400" cy="3575050"/>
          </a:xfrm>
        </p:spPr>
        <p:txBody>
          <a:bodyPr/>
          <a:lstStyle/>
          <a:p>
            <a:r>
              <a:rPr lang="en-US" sz="2000" dirty="0"/>
              <a:t>Customize start board</a:t>
            </a:r>
          </a:p>
          <a:p>
            <a:r>
              <a:rPr lang="en-US" sz="2000" dirty="0"/>
              <a:t>Tile Gallery</a:t>
            </a:r>
          </a:p>
          <a:p>
            <a:r>
              <a:rPr lang="en-US" sz="2000" dirty="0"/>
              <a:t>Pin Favorites</a:t>
            </a:r>
          </a:p>
          <a:p>
            <a:r>
              <a:rPr lang="en-US" sz="2000" dirty="0"/>
              <a:t>Theme change</a:t>
            </a:r>
          </a:p>
          <a:p>
            <a:r>
              <a:rPr lang="en-US" sz="2000" dirty="0"/>
              <a:t>Search for service</a:t>
            </a:r>
          </a:p>
          <a:p>
            <a:r>
              <a:rPr lang="en-US" sz="2000" dirty="0"/>
              <a:t>Marketplace</a:t>
            </a:r>
          </a:p>
          <a:p>
            <a:r>
              <a:rPr lang="en-US" sz="2000" dirty="0"/>
              <a:t>View costs</a:t>
            </a:r>
          </a:p>
          <a:p>
            <a:r>
              <a:rPr lang="en-US" sz="2000" dirty="0"/>
              <a:t>Create support tickets</a:t>
            </a:r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914400" y="3429000"/>
            <a:ext cx="5486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None/>
              <a:defRPr sz="2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Manage.windowsazure.com</a:t>
            </a:r>
          </a:p>
        </p:txBody>
      </p:sp>
    </p:spTree>
    <p:extLst>
      <p:ext uri="{BB962C8B-B14F-4D97-AF65-F5344CB8AC3E}">
        <p14:creationId xmlns:p14="http://schemas.microsoft.com/office/powerpoint/2010/main" val="33807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diagnostics data real-time (almost) without downloading diagnostic logs</a:t>
            </a:r>
          </a:p>
          <a:p>
            <a:pPr lvl="1"/>
            <a:r>
              <a:rPr lang="en-US" dirty="0"/>
              <a:t>Live-Streaming also streams data written to any .txt file in the D:\home\LogFiles directory</a:t>
            </a:r>
          </a:p>
          <a:p>
            <a:r>
              <a:rPr lang="en-US" dirty="0"/>
              <a:t>Tool Support</a:t>
            </a:r>
          </a:p>
          <a:p>
            <a:pPr lvl="1"/>
            <a:r>
              <a:rPr lang="en-US" dirty="0"/>
              <a:t>X-Platform Command Line Interface (CLI)</a:t>
            </a:r>
          </a:p>
          <a:p>
            <a:pPr lvl="1"/>
            <a:r>
              <a:rPr lang="en-US" dirty="0"/>
              <a:t>Azure PowerShell Cmdlets</a:t>
            </a:r>
          </a:p>
          <a:p>
            <a:pPr lvl="1"/>
            <a:r>
              <a:rPr lang="en-US" dirty="0"/>
              <a:t>Visual Studio (Server Explorer)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X-Platform CLI Tools</a:t>
            </a:r>
          </a:p>
          <a:p>
            <a:r>
              <a:rPr lang="en-US" dirty="0"/>
              <a:t>Enable Log-Streaming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5" name="Picture 2" descr="C:\Users\Rick\AppData\Local\Temp\SNAGHTMLc0fa3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1943"/>
            <a:ext cx="7953698" cy="10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6341104" cy="22630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Enable Log-Streaming</a:t>
            </a:r>
          </a:p>
          <a:p>
            <a:r>
              <a:rPr lang="en-US" dirty="0"/>
              <a:t>Azure PowerShell Cmdlets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8" name="Picture 2" descr="C:\Users\Rick\AppData\Local\Temp\SNAGHTMLc151c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5999"/>
            <a:ext cx="7692309" cy="11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Rick\AppData\Local\Temp\SNAGHTMLc183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924197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Log-Streaming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9" y="2515088"/>
            <a:ext cx="4132651" cy="3286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32" y="2667000"/>
            <a:ext cx="6522617" cy="16617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Visual Studio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10820400" cy="1143000"/>
          </a:xfrm>
        </p:spPr>
        <p:txBody>
          <a:bodyPr/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505200" cy="4418019"/>
          </a:xfrm>
        </p:spPr>
        <p:txBody>
          <a:bodyPr/>
          <a:lstStyle/>
          <a:p>
            <a:r>
              <a:rPr lang="en-US" dirty="0"/>
              <a:t>Performance of web app</a:t>
            </a:r>
          </a:p>
          <a:p>
            <a:r>
              <a:rPr lang="en-US" dirty="0"/>
              <a:t>Drill into details</a:t>
            </a:r>
          </a:p>
          <a:p>
            <a:pPr lvl="1"/>
            <a:r>
              <a:rPr lang="en-US" dirty="0"/>
              <a:t>Handles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Memory</a:t>
            </a:r>
          </a:p>
        </p:txBody>
      </p:sp>
      <p:pic>
        <p:nvPicPr>
          <p:cNvPr id="1026" name="Picture 2" descr="C:\Users\benko-S4\AppData\Local\Temp\SNAGHTML7cc50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7419975" cy="33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386" y="646431"/>
            <a:ext cx="399414" cy="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954" y="274638"/>
            <a:ext cx="10668000" cy="1143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886200" cy="4418019"/>
          </a:xfrm>
        </p:spPr>
        <p:txBody>
          <a:bodyPr/>
          <a:lstStyle/>
          <a:p>
            <a:r>
              <a:rPr lang="en-US" dirty="0"/>
              <a:t>Performance Counters</a:t>
            </a:r>
          </a:p>
          <a:p>
            <a:r>
              <a:rPr lang="en-US" dirty="0"/>
              <a:t>Per App, App Service</a:t>
            </a:r>
          </a:p>
          <a:p>
            <a:r>
              <a:rPr lang="en-US" dirty="0"/>
              <a:t>Live traffic</a:t>
            </a:r>
          </a:p>
          <a:p>
            <a:r>
              <a:rPr lang="en-US" dirty="0"/>
              <a:t>Application Events</a:t>
            </a:r>
          </a:p>
        </p:txBody>
      </p:sp>
      <p:pic>
        <p:nvPicPr>
          <p:cNvPr id="2050" name="Picture 2" descr="C:\Users\benko-S4\AppData\Local\Temp\SNAGHTML7d02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72372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67545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400" dirty="0"/>
              <a:t>Alerts</a:t>
            </a:r>
          </a:p>
          <a:p>
            <a:r>
              <a:rPr lang="en-US" sz="4400" dirty="0"/>
              <a:t>Diagnostic Logs</a:t>
            </a:r>
          </a:p>
          <a:p>
            <a:r>
              <a:rPr lang="en-US" sz="4400" dirty="0"/>
              <a:t>Streaming Logs</a:t>
            </a:r>
          </a:p>
          <a:p>
            <a:r>
              <a:rPr lang="en-US" sz="4400" dirty="0"/>
              <a:t>Process Explorer</a:t>
            </a:r>
          </a:p>
          <a:p>
            <a:r>
              <a:rPr lang="en-US" sz="44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940240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2F -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063147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6456" y="1295400"/>
            <a:ext cx="3042744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General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Activity Log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Access Control (IAM)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Investigate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Application Map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Smart Detection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Live Metrics Stream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Availability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Failures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Servers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Browser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Usage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5410200" y="1295401"/>
            <a:ext cx="3281855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Configure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Sign-ins - Audit Logs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Alerts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Quota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Features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Continuous export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 Testing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API Access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Work Items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Security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Locks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Automation Script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spcBef>
                <a:spcPts val="280"/>
              </a:spcBef>
              <a:buFontTx/>
              <a:buChar char="-"/>
            </a:pPr>
            <a:endParaRPr lang="en-US" sz="2000" dirty="0"/>
          </a:p>
          <a:p>
            <a:pPr marL="0" indent="0">
              <a:spcBef>
                <a:spcPts val="28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repository and SDK’s to capture info</a:t>
            </a:r>
          </a:p>
          <a:p>
            <a:r>
              <a:rPr lang="en-US" dirty="0"/>
              <a:t>Deep information analytics to performance characteristics</a:t>
            </a:r>
          </a:p>
          <a:p>
            <a:r>
              <a:rPr lang="en-US" dirty="0"/>
              <a:t>Works with a variety of platforms including .NET, Node.js and J2EE, hosted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  <a:p>
            <a:r>
              <a:rPr lang="en-US" dirty="0"/>
              <a:t>Integrates with DevOps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- Hello Azure</a:t>
            </a:r>
          </a:p>
        </p:txBody>
      </p:sp>
    </p:spTree>
    <p:extLst>
      <p:ext uri="{BB962C8B-B14F-4D97-AF65-F5344CB8AC3E}">
        <p14:creationId xmlns:p14="http://schemas.microsoft.com/office/powerpoint/2010/main" val="301656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and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integration as App Service extension</a:t>
            </a:r>
          </a:p>
          <a:p>
            <a:r>
              <a:rPr lang="en-US" dirty="0"/>
              <a:t>Add/configure in Visual Studio</a:t>
            </a:r>
          </a:p>
          <a:p>
            <a:r>
              <a:rPr lang="en-US" dirty="0"/>
              <a:t>Enable per page detail with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3074" name="Picture 2" descr="C:\Users\benko-S4\AppData\Local\Temp\SNAGHTML83b6b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5862637" cy="25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nko-S4\AppData\Local\Temp\SNAGHTML83e99f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45766"/>
            <a:ext cx="5486402" cy="17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- Investigate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10134600" cy="4418019"/>
          </a:xfrm>
        </p:spPr>
        <p:txBody>
          <a:bodyPr/>
          <a:lstStyle/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Usage	Sessions, Users &amp; Page Views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Application Map	Dependencies and connections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Smart Detection	Warning of potential problems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Live Metrics Stream	Charts updated live	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Availability	Response time &amp; web tests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Failures	Insight to exceptions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Performance	Server response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1603601"/>
            <a:ext cx="381003" cy="326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2086809"/>
            <a:ext cx="369040" cy="41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673887"/>
            <a:ext cx="377298" cy="438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0" y="3304381"/>
            <a:ext cx="364580" cy="35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3" y="3873401"/>
            <a:ext cx="347665" cy="347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" y="4445314"/>
            <a:ext cx="438466" cy="371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3" y="5106909"/>
            <a:ext cx="433391" cy="3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67168491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2G - Debugging</a:t>
            </a:r>
          </a:p>
        </p:txBody>
      </p:sp>
    </p:spTree>
    <p:extLst>
      <p:ext uri="{BB962C8B-B14F-4D97-AF65-F5344CB8AC3E}">
        <p14:creationId xmlns:p14="http://schemas.microsoft.com/office/powerpoint/2010/main" val="287470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visibility to the hosting service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Streaming logs</a:t>
            </a:r>
          </a:p>
          <a:p>
            <a:r>
              <a:rPr lang="en-US" dirty="0"/>
              <a:t>Investigate with Kudu</a:t>
            </a:r>
          </a:p>
          <a:p>
            <a:pPr lvl="1"/>
            <a:r>
              <a:rPr lang="en-US" dirty="0"/>
              <a:t>View code</a:t>
            </a:r>
          </a:p>
          <a:p>
            <a:pPr lvl="1"/>
            <a:r>
              <a:rPr lang="en-US" dirty="0"/>
              <a:t>Process info</a:t>
            </a:r>
          </a:p>
          <a:p>
            <a:r>
              <a:rPr lang="en-US" dirty="0"/>
              <a:t>Remote debugging</a:t>
            </a:r>
          </a:p>
          <a:p>
            <a:pPr lvl="1"/>
            <a:r>
              <a:rPr lang="en-US" dirty="0"/>
              <a:t>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3" y="2286000"/>
            <a:ext cx="62419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2262808"/>
            <a:ext cx="6652724" cy="33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10287000" cy="1143000"/>
          </a:xfrm>
        </p:spPr>
        <p:txBody>
          <a:bodyPr/>
          <a:lstStyle/>
          <a:p>
            <a:r>
              <a:rPr lang="en-US" dirty="0"/>
              <a:t>Kudu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Behind the Features in Azure App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http://myapp.</a:t>
            </a:r>
            <a:r>
              <a:rPr lang="en-US" b="1" u="sng" dirty="0">
                <a:solidFill>
                  <a:schemeClr val="accent1"/>
                </a:solidFill>
              </a:rPr>
              <a:t>scm</a:t>
            </a:r>
            <a:r>
              <a:rPr lang="en-US" dirty="0">
                <a:solidFill>
                  <a:schemeClr val="accent1"/>
                </a:solidFill>
              </a:rPr>
              <a:t>.azurewebsites.net</a:t>
            </a:r>
          </a:p>
          <a:p>
            <a:r>
              <a:rPr lang="en-US" dirty="0"/>
              <a:t>Enables Deployment from Source Control</a:t>
            </a:r>
          </a:p>
          <a:p>
            <a:r>
              <a:rPr lang="en-US" dirty="0"/>
              <a:t>Service settings, files and more!</a:t>
            </a:r>
          </a:p>
          <a:p>
            <a:r>
              <a:rPr lang="en-US" dirty="0"/>
              <a:t>Web Hooks</a:t>
            </a:r>
          </a:p>
          <a:p>
            <a:r>
              <a:rPr lang="en-US" dirty="0"/>
              <a:t>Azure Site Extensions</a:t>
            </a:r>
          </a:p>
          <a:p>
            <a:r>
              <a:rPr lang="en-US" dirty="0" err="1"/>
              <a:t>WebJobs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" y="533400"/>
            <a:ext cx="63398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0700" y="274638"/>
            <a:ext cx="10051700" cy="1143000"/>
          </a:xfrm>
        </p:spPr>
        <p:txBody>
          <a:bodyPr/>
          <a:lstStyle/>
          <a:p>
            <a:r>
              <a:rPr lang="en-US" dirty="0"/>
              <a:t>Debugging App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7800"/>
            <a:ext cx="5105400" cy="4418019"/>
          </a:xfrm>
        </p:spPr>
        <p:txBody>
          <a:bodyPr/>
          <a:lstStyle/>
          <a:p>
            <a:r>
              <a:rPr lang="en-US" sz="2800" dirty="0"/>
              <a:t>Visual Studio</a:t>
            </a:r>
          </a:p>
          <a:p>
            <a:pPr lvl="1"/>
            <a:r>
              <a:rPr lang="en-US" sz="2400" dirty="0"/>
              <a:t>Server Explorer</a:t>
            </a:r>
          </a:p>
          <a:p>
            <a:pPr lvl="1"/>
            <a:r>
              <a:rPr lang="en-US" sz="2400" dirty="0"/>
              <a:t>Cloud Explorer</a:t>
            </a:r>
          </a:p>
          <a:p>
            <a:r>
              <a:rPr lang="en-US" sz="2800" dirty="0"/>
              <a:t>Attach Debugger</a:t>
            </a:r>
          </a:p>
          <a:p>
            <a:pPr lvl="1"/>
            <a:r>
              <a:rPr lang="en-US" sz="2400" dirty="0"/>
              <a:t>Full fidelity debug experience</a:t>
            </a:r>
          </a:p>
          <a:p>
            <a:pPr lvl="1"/>
            <a:r>
              <a:rPr lang="en-US" sz="2400" dirty="0"/>
              <a:t>Step thru code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400" dirty="0"/>
              <a:t>Debug build deployment</a:t>
            </a:r>
          </a:p>
          <a:p>
            <a:pPr lvl="1"/>
            <a:r>
              <a:rPr lang="en-US" sz="2400" dirty="0"/>
              <a:t>Authorization of your user to site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52600"/>
            <a:ext cx="5219699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219200"/>
            <a:ext cx="169120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" y="457200"/>
            <a:ext cx="8807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66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Kudu</a:t>
            </a:r>
          </a:p>
          <a:p>
            <a:r>
              <a:rPr lang="en-US" dirty="0"/>
              <a:t>VS Debug</a:t>
            </a:r>
          </a:p>
        </p:txBody>
      </p:sp>
    </p:spTree>
    <p:extLst>
      <p:ext uri="{BB962C8B-B14F-4D97-AF65-F5344CB8AC3E}">
        <p14:creationId xmlns:p14="http://schemas.microsoft.com/office/powerpoint/2010/main" val="206338564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 DevOps </a:t>
            </a:r>
            <a:r>
              <a:rPr lang="en-US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7847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7058">
                <a:solidFill>
                  <a:srgbClr val="1874CD"/>
                </a:solidFill>
              </a:rPr>
              <a:t>DevOps?</a:t>
            </a:r>
            <a:endParaRPr lang="en-US" sz="7058" dirty="0">
              <a:solidFill>
                <a:srgbClr val="1874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 Slide Templates">
  <a:themeElements>
    <a:clrScheme name="LNO">
      <a:dk1>
        <a:srgbClr val="141414"/>
      </a:dk1>
      <a:lt1>
        <a:sysClr val="window" lastClr="FFFFFF"/>
      </a:lt1>
      <a:dk2>
        <a:srgbClr val="34465E"/>
      </a:dk2>
      <a:lt2>
        <a:srgbClr val="E0E0E0"/>
      </a:lt2>
      <a:accent1>
        <a:srgbClr val="1874CD"/>
      </a:accent1>
      <a:accent2>
        <a:srgbClr val="5EB4E7"/>
      </a:accent2>
      <a:accent3>
        <a:srgbClr val="34465E"/>
      </a:accent3>
      <a:accent4>
        <a:srgbClr val="EC6400"/>
      </a:accent4>
      <a:accent5>
        <a:srgbClr val="E93A0D"/>
      </a:accent5>
      <a:accent6>
        <a:srgbClr val="A0A0A0"/>
      </a:accent6>
      <a:hlink>
        <a:srgbClr val="1874CD"/>
      </a:hlink>
      <a:folHlink>
        <a:srgbClr val="EC64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LNO Course Template Blue" id="{0A1B19CA-A0E0-4C44-BEF2-74330192781D}" vid="{5A3655FC-96F7-48FB-A4EC-AEB765B2C7B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LNO Course Template Blue</Template>
  <TotalTime>0</TotalTime>
  <Words>3488</Words>
  <Application>Microsoft Office PowerPoint</Application>
  <PresentationFormat>Widescreen</PresentationFormat>
  <Paragraphs>983</Paragraphs>
  <Slides>128</Slides>
  <Notes>68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41" baseType="lpstr">
      <vt:lpstr>MS PGothic</vt:lpstr>
      <vt:lpstr>Arial</vt:lpstr>
      <vt:lpstr>Arial Bold</vt:lpstr>
      <vt:lpstr>Calibri</vt:lpstr>
      <vt:lpstr>Post Human</vt:lpstr>
      <vt:lpstr>Segoe Light</vt:lpstr>
      <vt:lpstr>Segoe UI</vt:lpstr>
      <vt:lpstr>Segoe UI Light</vt:lpstr>
      <vt:lpstr>Segoe UI Semibold</vt:lpstr>
      <vt:lpstr>Segoe UI Semilight</vt:lpstr>
      <vt:lpstr>Tahoma</vt:lpstr>
      <vt:lpstr>Course Slide Templates</vt:lpstr>
      <vt:lpstr>Custom Design</vt:lpstr>
      <vt:lpstr>LNO Azure Refresh 2016</vt:lpstr>
      <vt:lpstr>1 - Azure Management Concepts</vt:lpstr>
      <vt:lpstr>2 - Application Services 101</vt:lpstr>
      <vt:lpstr>2 - App Services Deeper Dive – Websites</vt:lpstr>
      <vt:lpstr>3 - DevOps 101 with Azure and Team Svcs</vt:lpstr>
      <vt:lpstr>4 – Mobile, API, Logic &amp; Fn Apps Deeper Dive</vt:lpstr>
      <vt:lpstr>Demos</vt:lpstr>
      <vt:lpstr>Learning Objectives</vt:lpstr>
      <vt:lpstr>1A - Hello Azure</vt:lpstr>
      <vt:lpstr>Software Challenges Today</vt:lpstr>
      <vt:lpstr>What is Azure?</vt:lpstr>
      <vt:lpstr>Azure – Microsoft’s Public Cloud Offering</vt:lpstr>
      <vt:lpstr>Typical Uses of Cloud Computing</vt:lpstr>
      <vt:lpstr>Benefits of Cloud Computing</vt:lpstr>
      <vt:lpstr>Types of Cloud Services</vt:lpstr>
      <vt:lpstr>Types of Cloud Deployments</vt:lpstr>
      <vt:lpstr>Azure 2017 – Data Centers</vt:lpstr>
      <vt:lpstr>PowerPoint Presentation</vt:lpstr>
      <vt:lpstr>2014 – 300 new features 2015 – 500 new features 2016 – ### new features!</vt:lpstr>
      <vt:lpstr>Where to Get Started</vt:lpstr>
      <vt:lpstr>1B - Subscriptions</vt:lpstr>
      <vt:lpstr>Azure Subscriptions</vt:lpstr>
      <vt:lpstr>Azure Subscriptions</vt:lpstr>
      <vt:lpstr>Security and Administration</vt:lpstr>
      <vt:lpstr>Azure Active Directory</vt:lpstr>
      <vt:lpstr>Subscription Options</vt:lpstr>
      <vt:lpstr>PowerPoint Presentation</vt:lpstr>
      <vt:lpstr>1C - Portals</vt:lpstr>
      <vt:lpstr>Get Started – Management Portals</vt:lpstr>
      <vt:lpstr>Modern Azure Portal</vt:lpstr>
      <vt:lpstr>Understanding Azure Resources</vt:lpstr>
      <vt:lpstr>Azure Resource Manager</vt:lpstr>
      <vt:lpstr>PowerPoint Presentation</vt:lpstr>
      <vt:lpstr>2A - App Services101</vt:lpstr>
      <vt:lpstr>What are App Services?</vt:lpstr>
      <vt:lpstr>What is an Azure App Service?</vt:lpstr>
      <vt:lpstr>PowerPoint Presentation</vt:lpstr>
      <vt:lpstr>Web Apps That Scale</vt:lpstr>
      <vt:lpstr>Engaging Mobile Apps</vt:lpstr>
      <vt:lpstr>API Apps That Connect</vt:lpstr>
      <vt:lpstr>Workflow Logic Apps for Integration</vt:lpstr>
      <vt:lpstr>Understanding Azure Resources</vt:lpstr>
      <vt:lpstr>How to Provision a Web App</vt:lpstr>
      <vt:lpstr>Creating a Web App – Visual Studio</vt:lpstr>
      <vt:lpstr>Creating a Web App</vt:lpstr>
      <vt:lpstr>Creating a Web App – Classic Portal</vt:lpstr>
      <vt:lpstr>Web App Portal – Tools &amp; Configuration</vt:lpstr>
      <vt:lpstr>PowerPoint Presentation</vt:lpstr>
      <vt:lpstr>2B - Settings</vt:lpstr>
      <vt:lpstr>Azure Web App Settings</vt:lpstr>
      <vt:lpstr>Framework and Platform Settings</vt:lpstr>
      <vt:lpstr>Web Sockets and Always On</vt:lpstr>
      <vt:lpstr>App Settings and Connection Strings</vt:lpstr>
      <vt:lpstr>App Settings and Connection Strings</vt:lpstr>
      <vt:lpstr>App Settings and Connection Strings</vt:lpstr>
      <vt:lpstr>PowerPoint Presentation</vt:lpstr>
      <vt:lpstr>2C - Hosting Plans  &amp; Scale</vt:lpstr>
      <vt:lpstr>App Hosting Plans</vt:lpstr>
      <vt:lpstr>App Service Plans</vt:lpstr>
      <vt:lpstr>Service Plan Categories</vt:lpstr>
      <vt:lpstr>Website Architecture</vt:lpstr>
      <vt:lpstr>Scale</vt:lpstr>
      <vt:lpstr>PowerPoint Presentation</vt:lpstr>
      <vt:lpstr>2D - Deployments</vt:lpstr>
      <vt:lpstr>Publishing Websites</vt:lpstr>
      <vt:lpstr>Publishing Files to Azure Web Apps</vt:lpstr>
      <vt:lpstr>Web App Deployment Credentials</vt:lpstr>
      <vt:lpstr>Using Deployment Credentials</vt:lpstr>
      <vt:lpstr>Staged Publishing</vt:lpstr>
      <vt:lpstr>Automating Website Deployments</vt:lpstr>
      <vt:lpstr>Deployment Slots</vt:lpstr>
      <vt:lpstr>Publishing from Source Control</vt:lpstr>
      <vt:lpstr>PowerPoint Presentation</vt:lpstr>
      <vt:lpstr>2E - Monitoring</vt:lpstr>
      <vt:lpstr>Monitoring App Services</vt:lpstr>
      <vt:lpstr>Alerts</vt:lpstr>
      <vt:lpstr>Site Diagnostic Log Files</vt:lpstr>
      <vt:lpstr>Site Diagnostic Log Files</vt:lpstr>
      <vt:lpstr>Application Diagnostic Log Files</vt:lpstr>
      <vt:lpstr>Live Streaming Diagnostic Log Files</vt:lpstr>
      <vt:lpstr>Live Streaming Diagnostic Log Files</vt:lpstr>
      <vt:lpstr>Live Streaming Diagnostic Log Files</vt:lpstr>
      <vt:lpstr>Live Streaming Visual Studio</vt:lpstr>
      <vt:lpstr>Process Explorer</vt:lpstr>
      <vt:lpstr>Metrics</vt:lpstr>
      <vt:lpstr>PowerPoint Presentation</vt:lpstr>
      <vt:lpstr>2F - Application Insights</vt:lpstr>
      <vt:lpstr>Application Insights</vt:lpstr>
      <vt:lpstr>Application Insights</vt:lpstr>
      <vt:lpstr>Application Insights and App Services</vt:lpstr>
      <vt:lpstr>Application Insights - Investigate</vt:lpstr>
      <vt:lpstr>PowerPoint Presentation</vt:lpstr>
      <vt:lpstr>2G - Debugging</vt:lpstr>
      <vt:lpstr>When Things Go Wrong</vt:lpstr>
      <vt:lpstr>Kudu</vt:lpstr>
      <vt:lpstr>Debugging App Services</vt:lpstr>
      <vt:lpstr>PowerPoint Presentation</vt:lpstr>
      <vt:lpstr>3A DevOps 101</vt:lpstr>
      <vt:lpstr>PowerPoint Presentation</vt:lpstr>
      <vt:lpstr>PowerPoint Presentation</vt:lpstr>
      <vt:lpstr>DevOps = Dev + Ops?</vt:lpstr>
      <vt:lpstr>PowerPoint Presentation</vt:lpstr>
      <vt:lpstr>PowerPoint Presentation</vt:lpstr>
      <vt:lpstr>Visual Studio Team Services</vt:lpstr>
      <vt:lpstr>Getting Started with Team Services</vt:lpstr>
      <vt:lpstr>Work</vt:lpstr>
      <vt:lpstr>Project Backlog</vt:lpstr>
      <vt:lpstr>Enable Agile</vt:lpstr>
      <vt:lpstr>Agile Commandments</vt:lpstr>
      <vt:lpstr>Byron’s Amendments</vt:lpstr>
      <vt:lpstr>Dev Ops Basics</vt:lpstr>
      <vt:lpstr>Code</vt:lpstr>
      <vt:lpstr>Visual Studio Team Services</vt:lpstr>
      <vt:lpstr>Code Management</vt:lpstr>
      <vt:lpstr>Build</vt:lpstr>
      <vt:lpstr>Define Automated Build</vt:lpstr>
      <vt:lpstr>Test Automation</vt:lpstr>
      <vt:lpstr>Release</vt:lpstr>
      <vt:lpstr>Release Management</vt:lpstr>
      <vt:lpstr>3A – Mobile Apps</vt:lpstr>
      <vt:lpstr>Engaging Mobile Apps</vt:lpstr>
      <vt:lpstr>Mobile Apps NuGet enables</vt:lpstr>
      <vt:lpstr>3B – API Apps</vt:lpstr>
      <vt:lpstr>API Apps That Connect</vt:lpstr>
      <vt:lpstr>3C – Logic Apps</vt:lpstr>
      <vt:lpstr>Workflow Logic Apps for Integration</vt:lpstr>
      <vt:lpstr>3D – WebJobs &amp; Fns</vt:lpstr>
      <vt:lpstr>WebJobs and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2017-02-06T16:37:13Z</dcterms:created>
  <dcterms:modified xsi:type="dcterms:W3CDTF">2017-03-10T16:01:24Z</dcterms:modified>
</cp:coreProperties>
</file>